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Relationship Id="rId5" Type="http://schemas.openxmlformats.org/officeDocument/2006/relationships/image" Target="../media/image109.wmf"/><Relationship Id="rId4" Type="http://schemas.openxmlformats.org/officeDocument/2006/relationships/image" Target="../media/image93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08.wmf"/><Relationship Id="rId1" Type="http://schemas.openxmlformats.org/officeDocument/2006/relationships/image" Target="../media/image11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7" Type="http://schemas.openxmlformats.org/officeDocument/2006/relationships/image" Target="../media/image118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6" Type="http://schemas.openxmlformats.org/officeDocument/2006/relationships/image" Target="../media/image117.wmf"/><Relationship Id="rId5" Type="http://schemas.openxmlformats.org/officeDocument/2006/relationships/image" Target="../media/image116.wmf"/><Relationship Id="rId4" Type="http://schemas.openxmlformats.org/officeDocument/2006/relationships/image" Target="../media/image115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wmf"/><Relationship Id="rId1" Type="http://schemas.openxmlformats.org/officeDocument/2006/relationships/image" Target="../media/image125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wmf"/><Relationship Id="rId1" Type="http://schemas.openxmlformats.org/officeDocument/2006/relationships/image" Target="../media/image132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wmf"/><Relationship Id="rId1" Type="http://schemas.openxmlformats.org/officeDocument/2006/relationships/image" Target="../media/image132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image" Target="../media/image137.wmf"/><Relationship Id="rId1" Type="http://schemas.openxmlformats.org/officeDocument/2006/relationships/image" Target="../media/image136.wmf"/><Relationship Id="rId4" Type="http://schemas.openxmlformats.org/officeDocument/2006/relationships/image" Target="../media/image133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wmf"/><Relationship Id="rId2" Type="http://schemas.openxmlformats.org/officeDocument/2006/relationships/image" Target="../media/image139.wmf"/><Relationship Id="rId1" Type="http://schemas.openxmlformats.org/officeDocument/2006/relationships/image" Target="../media/image138.wmf"/><Relationship Id="rId4" Type="http://schemas.openxmlformats.org/officeDocument/2006/relationships/image" Target="../media/image141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wmf"/><Relationship Id="rId2" Type="http://schemas.openxmlformats.org/officeDocument/2006/relationships/image" Target="../media/image152.wmf"/><Relationship Id="rId1" Type="http://schemas.openxmlformats.org/officeDocument/2006/relationships/image" Target="../media/image151.wmf"/><Relationship Id="rId4" Type="http://schemas.openxmlformats.org/officeDocument/2006/relationships/image" Target="../media/image15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wmf"/><Relationship Id="rId7" Type="http://schemas.openxmlformats.org/officeDocument/2006/relationships/image" Target="../media/image161.wmf"/><Relationship Id="rId2" Type="http://schemas.openxmlformats.org/officeDocument/2006/relationships/image" Target="../media/image156.wmf"/><Relationship Id="rId1" Type="http://schemas.openxmlformats.org/officeDocument/2006/relationships/image" Target="../media/image155.wmf"/><Relationship Id="rId6" Type="http://schemas.openxmlformats.org/officeDocument/2006/relationships/image" Target="../media/image160.wmf"/><Relationship Id="rId5" Type="http://schemas.openxmlformats.org/officeDocument/2006/relationships/image" Target="../media/image159.wmf"/><Relationship Id="rId4" Type="http://schemas.openxmlformats.org/officeDocument/2006/relationships/image" Target="../media/image158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wmf"/><Relationship Id="rId1" Type="http://schemas.openxmlformats.org/officeDocument/2006/relationships/image" Target="../media/image162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wmf"/><Relationship Id="rId2" Type="http://schemas.openxmlformats.org/officeDocument/2006/relationships/image" Target="../media/image167.wmf"/><Relationship Id="rId1" Type="http://schemas.openxmlformats.org/officeDocument/2006/relationships/image" Target="../media/image166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wmf"/><Relationship Id="rId2" Type="http://schemas.openxmlformats.org/officeDocument/2006/relationships/image" Target="../media/image174.wmf"/><Relationship Id="rId1" Type="http://schemas.openxmlformats.org/officeDocument/2006/relationships/image" Target="../media/image172.wmf"/><Relationship Id="rId4" Type="http://schemas.openxmlformats.org/officeDocument/2006/relationships/image" Target="../media/image176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wmf"/><Relationship Id="rId1" Type="http://schemas.openxmlformats.org/officeDocument/2006/relationships/image" Target="../media/image190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png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wmf"/><Relationship Id="rId1" Type="http://schemas.openxmlformats.org/officeDocument/2006/relationships/image" Target="../media/image195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8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5.wmf"/><Relationship Id="rId1" Type="http://schemas.openxmlformats.org/officeDocument/2006/relationships/image" Target="../media/image92.wmf"/><Relationship Id="rId4" Type="http://schemas.openxmlformats.org/officeDocument/2006/relationships/image" Target="../media/image9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9A77E8-D185-4D7B-A917-C4C21D27EAAB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64F1E-D24B-472E-B035-25A8C95DE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814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DC27A0-E0F5-4CC8-AC7B-841060EC5900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74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9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/>
              <a:t>sedr42021_0302a.jpg</a:t>
            </a:r>
          </a:p>
        </p:txBody>
      </p:sp>
    </p:spTree>
    <p:extLst>
      <p:ext uri="{BB962C8B-B14F-4D97-AF65-F5344CB8AC3E}">
        <p14:creationId xmlns:p14="http://schemas.microsoft.com/office/powerpoint/2010/main" val="3143730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F03F03-4C78-4240-A6F9-E0E13995D0CF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91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5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/>
              <a:t>sedr42021_e0302.jpg</a:t>
            </a:r>
          </a:p>
        </p:txBody>
      </p:sp>
    </p:spTree>
    <p:extLst>
      <p:ext uri="{BB962C8B-B14F-4D97-AF65-F5344CB8AC3E}">
        <p14:creationId xmlns:p14="http://schemas.microsoft.com/office/powerpoint/2010/main" val="1251574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313EA5-5991-4F45-AC39-4C79D280A646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76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39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/>
              <a:t>sedr42021_0304a.jpg</a:t>
            </a:r>
          </a:p>
        </p:txBody>
      </p:sp>
    </p:spTree>
    <p:extLst>
      <p:ext uri="{BB962C8B-B14F-4D97-AF65-F5344CB8AC3E}">
        <p14:creationId xmlns:p14="http://schemas.microsoft.com/office/powerpoint/2010/main" val="996329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D6670C-EED8-4CBC-9B3A-316B1627C34C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91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7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/>
              <a:t>sedr42021_e0304a.jpg</a:t>
            </a:r>
          </a:p>
        </p:txBody>
      </p:sp>
    </p:spTree>
    <p:extLst>
      <p:ext uri="{BB962C8B-B14F-4D97-AF65-F5344CB8AC3E}">
        <p14:creationId xmlns:p14="http://schemas.microsoft.com/office/powerpoint/2010/main" val="2757180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EFA8C4-2D02-45F8-95B2-782E403BB99F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76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/>
              <a:t>sedr42021_0305a.jpg</a:t>
            </a:r>
          </a:p>
        </p:txBody>
      </p:sp>
    </p:spTree>
    <p:extLst>
      <p:ext uri="{BB962C8B-B14F-4D97-AF65-F5344CB8AC3E}">
        <p14:creationId xmlns:p14="http://schemas.microsoft.com/office/powerpoint/2010/main" val="3337312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latin typeface="Arial" charset="0"/>
              </a:rPr>
              <a:t>acr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877390-075C-4BE4-B4E7-2B388434CB08}" type="slidenum">
              <a:rPr lang="en-US" smtClean="0">
                <a:latin typeface="Arial" charset="0"/>
              </a:rPr>
              <a:pPr/>
              <a:t>65</a:t>
            </a:fld>
            <a:endParaRPr 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726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FD894D-D372-4DD5-9D36-AA74592A43E8}" type="slidenum">
              <a:rPr lang="en-US" altLang="en-US"/>
              <a:pPr/>
              <a:t>71</a:t>
            </a:fld>
            <a:endParaRPr lang="en-US" altLang="en-US"/>
          </a:p>
        </p:txBody>
      </p:sp>
      <p:sp>
        <p:nvSpPr>
          <p:cNvPr id="93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/>
              <a:t>sedr42021_e0309.jpg</a:t>
            </a:r>
          </a:p>
        </p:txBody>
      </p:sp>
    </p:spTree>
    <p:extLst>
      <p:ext uri="{BB962C8B-B14F-4D97-AF65-F5344CB8AC3E}">
        <p14:creationId xmlns:p14="http://schemas.microsoft.com/office/powerpoint/2010/main" val="2176024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DC29F08C-1ACB-4EF4-8EDE-19FAE3B32996}" type="slidenum">
              <a:rPr lang="en-US" sz="1200" b="0" smtClean="0"/>
              <a:pPr eaLnBrk="1" hangingPunct="1"/>
              <a:t>99</a:t>
            </a:fld>
            <a:endParaRPr lang="en-US" sz="1200" b="0" smtClean="0"/>
          </a:p>
        </p:txBody>
      </p:sp>
      <p:sp>
        <p:nvSpPr>
          <p:cNvPr id="410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smtClean="0"/>
              <a:t>sedr42021_0322.jpg</a:t>
            </a:r>
          </a:p>
        </p:txBody>
      </p:sp>
    </p:spTree>
    <p:extLst>
      <p:ext uri="{BB962C8B-B14F-4D97-AF65-F5344CB8AC3E}">
        <p14:creationId xmlns:p14="http://schemas.microsoft.com/office/powerpoint/2010/main" val="234636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726C-DC09-48E4-83B0-73A3DDC83CD4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C170-0D20-4000-837A-03CA7F692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72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726C-DC09-48E4-83B0-73A3DDC83CD4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C170-0D20-4000-837A-03CA7F692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85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726C-DC09-48E4-83B0-73A3DDC83CD4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C170-0D20-4000-837A-03CA7F692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386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2400"/>
            <a:ext cx="104648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4800600"/>
            <a:ext cx="5080000" cy="152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4800600"/>
            <a:ext cx="5080000" cy="1524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914400" y="6400800"/>
            <a:ext cx="64008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37600" y="6400800"/>
            <a:ext cx="25400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C9C9B920-E1C3-48A8-BAAE-442B9490DE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42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726C-DC09-48E4-83B0-73A3DDC83CD4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C170-0D20-4000-837A-03CA7F692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82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726C-DC09-48E4-83B0-73A3DDC83CD4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C170-0D20-4000-837A-03CA7F692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29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726C-DC09-48E4-83B0-73A3DDC83CD4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C170-0D20-4000-837A-03CA7F692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17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726C-DC09-48E4-83B0-73A3DDC83CD4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C170-0D20-4000-837A-03CA7F692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06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726C-DC09-48E4-83B0-73A3DDC83CD4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C170-0D20-4000-837A-03CA7F692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66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726C-DC09-48E4-83B0-73A3DDC83CD4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C170-0D20-4000-837A-03CA7F692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28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726C-DC09-48E4-83B0-73A3DDC83CD4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C170-0D20-4000-837A-03CA7F692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35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726C-DC09-48E4-83B0-73A3DDC83CD4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7C170-0D20-4000-837A-03CA7F692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43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B726C-DC09-48E4-83B0-73A3DDC83CD4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7C170-0D20-4000-837A-03CA7F692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3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8.png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4.wmf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jpeg"/><Relationship Id="rId3" Type="http://schemas.openxmlformats.org/officeDocument/2006/relationships/oleObject" Target="../embeddings/oleObject79.bin"/><Relationship Id="rId7" Type="http://schemas.openxmlformats.org/officeDocument/2006/relationships/image" Target="../media/image18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91.w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190.w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9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wmf"/><Relationship Id="rId3" Type="http://schemas.openxmlformats.org/officeDocument/2006/relationships/image" Target="../media/image193.jpeg"/><Relationship Id="rId7" Type="http://schemas.openxmlformats.org/officeDocument/2006/relationships/oleObject" Target="../embeddings/oleObject8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97.jpeg"/><Relationship Id="rId5" Type="http://schemas.openxmlformats.org/officeDocument/2006/relationships/image" Target="../media/image195.wmf"/><Relationship Id="rId4" Type="http://schemas.openxmlformats.org/officeDocument/2006/relationships/oleObject" Target="../embeddings/oleObject82.bin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19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00.png"/><Relationship Id="rId5" Type="http://schemas.openxmlformats.org/officeDocument/2006/relationships/image" Target="../media/image198.wmf"/><Relationship Id="rId4" Type="http://schemas.openxmlformats.org/officeDocument/2006/relationships/oleObject" Target="../embeddings/oleObject84.bin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jpeg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NULL"/><Relationship Id="rId5" Type="http://schemas.openxmlformats.org/officeDocument/2006/relationships/image" Target="../media/image196.wmf"/><Relationship Id="rId4" Type="http://schemas.openxmlformats.org/officeDocument/2006/relationships/oleObject" Target="../embeddings/oleObject85.bin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12" Type="http://schemas.openxmlformats.org/officeDocument/2006/relationships/image" Target="../media/image20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05.png"/><Relationship Id="rId11" Type="http://schemas.openxmlformats.org/officeDocument/2006/relationships/image" Target="../media/image201.png"/><Relationship Id="rId5" Type="http://schemas.openxmlformats.org/officeDocument/2006/relationships/image" Target="../media/image204.png"/><Relationship Id="rId10" Type="http://schemas.openxmlformats.org/officeDocument/2006/relationships/image" Target="../media/image196.wmf"/><Relationship Id="rId4" Type="http://schemas.openxmlformats.org/officeDocument/2006/relationships/image" Target="../media/image203.png"/><Relationship Id="rId9" Type="http://schemas.openxmlformats.org/officeDocument/2006/relationships/oleObject" Target="../embeddings/oleObject86.bin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210.png"/><Relationship Id="rId7" Type="http://schemas.openxmlformats.org/officeDocument/2006/relationships/image" Target="../media/image201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1.png"/><Relationship Id="rId4" Type="http://schemas.openxmlformats.org/officeDocument/2006/relationships/image" Target="../media/image2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8.png"/><Relationship Id="rId7" Type="http://schemas.openxmlformats.org/officeDocument/2006/relationships/image" Target="../media/image199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jpeg"/><Relationship Id="rId5" Type="http://schemas.openxmlformats.org/officeDocument/2006/relationships/image" Target="../media/image220.png"/><Relationship Id="rId4" Type="http://schemas.openxmlformats.org/officeDocument/2006/relationships/image" Target="../media/image219.png"/><Relationship Id="rId9" Type="http://schemas.openxmlformats.org/officeDocument/2006/relationships/image" Target="../media/image2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24.jpeg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gif"/><Relationship Id="rId4" Type="http://schemas.openxmlformats.org/officeDocument/2006/relationships/image" Target="../media/image49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50.gif"/><Relationship Id="rId7" Type="http://schemas.openxmlformats.org/officeDocument/2006/relationships/image" Target="../media/image56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8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93.wmf"/><Relationship Id="rId4" Type="http://schemas.openxmlformats.org/officeDocument/2006/relationships/image" Target="../media/image92.wmf"/><Relationship Id="rId9" Type="http://schemas.openxmlformats.org/officeDocument/2006/relationships/oleObject" Target="../embeddings/oleObject16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oleObject" Target="../embeddings/oleObject22.bin"/><Relationship Id="rId3" Type="http://schemas.openxmlformats.org/officeDocument/2006/relationships/image" Target="../media/image96.png"/><Relationship Id="rId7" Type="http://schemas.openxmlformats.org/officeDocument/2006/relationships/image" Target="../media/image94.wmf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7.bin"/><Relationship Id="rId11" Type="http://schemas.openxmlformats.org/officeDocument/2006/relationships/oleObject" Target="../embeddings/oleObject20.bin"/><Relationship Id="rId5" Type="http://schemas.openxmlformats.org/officeDocument/2006/relationships/image" Target="../media/image98.png"/><Relationship Id="rId10" Type="http://schemas.openxmlformats.org/officeDocument/2006/relationships/oleObject" Target="../embeddings/oleObject19.bin"/><Relationship Id="rId4" Type="http://schemas.openxmlformats.org/officeDocument/2006/relationships/image" Target="../media/image97.png"/><Relationship Id="rId9" Type="http://schemas.openxmlformats.org/officeDocument/2006/relationships/image" Target="../media/image95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9.jpeg"/><Relationship Id="rId7" Type="http://schemas.openxmlformats.org/officeDocument/2006/relationships/image" Target="../media/image10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0.jpeg"/><Relationship Id="rId5" Type="http://schemas.openxmlformats.org/officeDocument/2006/relationships/image" Target="../media/image93.wmf"/><Relationship Id="rId4" Type="http://schemas.openxmlformats.org/officeDocument/2006/relationships/oleObject" Target="../embeddings/oleObject23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4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24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image" Target="../media/image109.wmf"/><Relationship Id="rId3" Type="http://schemas.openxmlformats.org/officeDocument/2006/relationships/image" Target="../media/image100.jpeg"/><Relationship Id="rId7" Type="http://schemas.openxmlformats.org/officeDocument/2006/relationships/image" Target="../media/image107.wmf"/><Relationship Id="rId12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93.wmf"/><Relationship Id="rId5" Type="http://schemas.openxmlformats.org/officeDocument/2006/relationships/image" Target="../media/image106.wmf"/><Relationship Id="rId10" Type="http://schemas.openxmlformats.org/officeDocument/2006/relationships/oleObject" Target="../embeddings/oleObject29.bin"/><Relationship Id="rId4" Type="http://schemas.openxmlformats.org/officeDocument/2006/relationships/oleObject" Target="../embeddings/oleObject26.bin"/><Relationship Id="rId9" Type="http://schemas.openxmlformats.org/officeDocument/2006/relationships/image" Target="../media/image108.w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image" Target="../media/image100.jpeg"/><Relationship Id="rId7" Type="http://schemas.openxmlformats.org/officeDocument/2006/relationships/image" Target="../media/image10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110.wmf"/><Relationship Id="rId4" Type="http://schemas.openxmlformats.org/officeDocument/2006/relationships/oleObject" Target="../embeddings/oleObject31.bin"/><Relationship Id="rId9" Type="http://schemas.openxmlformats.org/officeDocument/2006/relationships/image" Target="../media/image111.w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13" Type="http://schemas.openxmlformats.org/officeDocument/2006/relationships/image" Target="../media/image116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3.wmf"/><Relationship Id="rId12" Type="http://schemas.openxmlformats.org/officeDocument/2006/relationships/oleObject" Target="../embeddings/oleObject38.bin"/><Relationship Id="rId17" Type="http://schemas.openxmlformats.org/officeDocument/2006/relationships/image" Target="../media/image118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0.bin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35.bin"/><Relationship Id="rId11" Type="http://schemas.openxmlformats.org/officeDocument/2006/relationships/image" Target="../media/image115.wmf"/><Relationship Id="rId5" Type="http://schemas.openxmlformats.org/officeDocument/2006/relationships/image" Target="../media/image112.wmf"/><Relationship Id="rId15" Type="http://schemas.openxmlformats.org/officeDocument/2006/relationships/image" Target="../media/image117.wmf"/><Relationship Id="rId10" Type="http://schemas.openxmlformats.org/officeDocument/2006/relationships/oleObject" Target="../embeddings/oleObject37.bin"/><Relationship Id="rId4" Type="http://schemas.openxmlformats.org/officeDocument/2006/relationships/oleObject" Target="../embeddings/oleObject34.bin"/><Relationship Id="rId9" Type="http://schemas.openxmlformats.org/officeDocument/2006/relationships/image" Target="../media/image114.wmf"/><Relationship Id="rId14" Type="http://schemas.openxmlformats.org/officeDocument/2006/relationships/oleObject" Target="../embeddings/oleObject39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119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oleObject" Target="../embeddings/oleObject2.bin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.jpeg"/><Relationship Id="rId4" Type="http://schemas.openxmlformats.org/officeDocument/2006/relationships/image" Target="../media/image5.wmf"/><Relationship Id="rId9" Type="http://schemas.openxmlformats.org/officeDocument/2006/relationships/image" Target="../media/image7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26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125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7" Type="http://schemas.openxmlformats.org/officeDocument/2006/relationships/image" Target="../media/image133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132.wmf"/><Relationship Id="rId4" Type="http://schemas.openxmlformats.org/officeDocument/2006/relationships/oleObject" Target="../embeddings/oleObject46.bin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eg"/><Relationship Id="rId3" Type="http://schemas.openxmlformats.org/officeDocument/2006/relationships/image" Target="../media/image135.jpeg"/><Relationship Id="rId7" Type="http://schemas.openxmlformats.org/officeDocument/2006/relationships/image" Target="../media/image133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132.wmf"/><Relationship Id="rId10" Type="http://schemas.openxmlformats.org/officeDocument/2006/relationships/image" Target="../media/image580.png"/><Relationship Id="rId4" Type="http://schemas.openxmlformats.org/officeDocument/2006/relationships/oleObject" Target="../embeddings/oleObject48.bin"/><Relationship Id="rId9" Type="http://schemas.openxmlformats.org/officeDocument/2006/relationships/image" Target="../media/image57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3" Type="http://schemas.openxmlformats.org/officeDocument/2006/relationships/image" Target="../media/image135.jpeg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13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36.wmf"/><Relationship Id="rId11" Type="http://schemas.openxmlformats.org/officeDocument/2006/relationships/oleObject" Target="../embeddings/oleObject53.bin"/><Relationship Id="rId5" Type="http://schemas.openxmlformats.org/officeDocument/2006/relationships/oleObject" Target="../embeddings/oleObject50.bin"/><Relationship Id="rId10" Type="http://schemas.openxmlformats.org/officeDocument/2006/relationships/image" Target="../media/image132.wmf"/><Relationship Id="rId4" Type="http://schemas.openxmlformats.org/officeDocument/2006/relationships/image" Target="../media/image134.jpeg"/><Relationship Id="rId9" Type="http://schemas.openxmlformats.org/officeDocument/2006/relationships/oleObject" Target="../embeddings/oleObject52.bin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143.emf"/><Relationship Id="rId3" Type="http://schemas.openxmlformats.org/officeDocument/2006/relationships/image" Target="../media/image134.jpeg"/><Relationship Id="rId7" Type="http://schemas.openxmlformats.org/officeDocument/2006/relationships/image" Target="../media/image139.wmf"/><Relationship Id="rId12" Type="http://schemas.openxmlformats.org/officeDocument/2006/relationships/image" Target="../media/image142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141.wmf"/><Relationship Id="rId5" Type="http://schemas.openxmlformats.org/officeDocument/2006/relationships/image" Target="../media/image138.wmf"/><Relationship Id="rId10" Type="http://schemas.openxmlformats.org/officeDocument/2006/relationships/oleObject" Target="../embeddings/oleObject57.bin"/><Relationship Id="rId4" Type="http://schemas.openxmlformats.org/officeDocument/2006/relationships/oleObject" Target="../embeddings/oleObject54.bin"/><Relationship Id="rId9" Type="http://schemas.openxmlformats.org/officeDocument/2006/relationships/image" Target="../media/image140.wmf"/><Relationship Id="rId14" Type="http://schemas.openxmlformats.org/officeDocument/2006/relationships/image" Target="../media/image14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image" Target="../media/image149.png"/><Relationship Id="rId7" Type="http://schemas.openxmlformats.org/officeDocument/2006/relationships/image" Target="../media/image15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154.wmf"/><Relationship Id="rId5" Type="http://schemas.openxmlformats.org/officeDocument/2006/relationships/image" Target="../media/image151.wmf"/><Relationship Id="rId10" Type="http://schemas.openxmlformats.org/officeDocument/2006/relationships/oleObject" Target="../embeddings/oleObject61.bin"/><Relationship Id="rId4" Type="http://schemas.openxmlformats.org/officeDocument/2006/relationships/oleObject" Target="../embeddings/oleObject58.bin"/><Relationship Id="rId9" Type="http://schemas.openxmlformats.org/officeDocument/2006/relationships/image" Target="../media/image153.w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wmf"/><Relationship Id="rId13" Type="http://schemas.openxmlformats.org/officeDocument/2006/relationships/oleObject" Target="../embeddings/oleObject67.bin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12" Type="http://schemas.openxmlformats.org/officeDocument/2006/relationships/image" Target="../media/image159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61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56.wmf"/><Relationship Id="rId11" Type="http://schemas.openxmlformats.org/officeDocument/2006/relationships/oleObject" Target="../embeddings/oleObject66.bin"/><Relationship Id="rId5" Type="http://schemas.openxmlformats.org/officeDocument/2006/relationships/oleObject" Target="../embeddings/oleObject63.bin"/><Relationship Id="rId15" Type="http://schemas.openxmlformats.org/officeDocument/2006/relationships/oleObject" Target="../embeddings/oleObject68.bin"/><Relationship Id="rId10" Type="http://schemas.openxmlformats.org/officeDocument/2006/relationships/image" Target="../media/image158.wmf"/><Relationship Id="rId4" Type="http://schemas.openxmlformats.org/officeDocument/2006/relationships/image" Target="../media/image155.wmf"/><Relationship Id="rId9" Type="http://schemas.openxmlformats.org/officeDocument/2006/relationships/oleObject" Target="../embeddings/oleObject65.bin"/><Relationship Id="rId14" Type="http://schemas.openxmlformats.org/officeDocument/2006/relationships/image" Target="../media/image160.w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3" Type="http://schemas.openxmlformats.org/officeDocument/2006/relationships/image" Target="../media/image150.jpeg"/><Relationship Id="rId7" Type="http://schemas.openxmlformats.org/officeDocument/2006/relationships/image" Target="../media/image16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69.bin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3.w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wmf"/><Relationship Id="rId3" Type="http://schemas.openxmlformats.org/officeDocument/2006/relationships/oleObject" Target="../embeddings/oleObject71.bin"/><Relationship Id="rId7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67.w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166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8.png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1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72.wmf"/><Relationship Id="rId4" Type="http://schemas.openxmlformats.org/officeDocument/2006/relationships/oleObject" Target="../embeddings/oleObject74.bin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7.bin"/><Relationship Id="rId3" Type="http://schemas.openxmlformats.org/officeDocument/2006/relationships/image" Target="../media/image173.jpeg"/><Relationship Id="rId7" Type="http://schemas.openxmlformats.org/officeDocument/2006/relationships/image" Target="../media/image17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76.bin"/><Relationship Id="rId11" Type="http://schemas.openxmlformats.org/officeDocument/2006/relationships/image" Target="../media/image176.wmf"/><Relationship Id="rId5" Type="http://schemas.openxmlformats.org/officeDocument/2006/relationships/image" Target="../media/image172.wmf"/><Relationship Id="rId10" Type="http://schemas.openxmlformats.org/officeDocument/2006/relationships/oleObject" Target="../embeddings/oleObject78.bin"/><Relationship Id="rId4" Type="http://schemas.openxmlformats.org/officeDocument/2006/relationships/oleObject" Target="../embeddings/oleObject75.bin"/><Relationship Id="rId9" Type="http://schemas.openxmlformats.org/officeDocument/2006/relationships/image" Target="../media/image175.w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1" y="381001"/>
            <a:ext cx="6086475" cy="585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2" descr="048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-22860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1" y="152401"/>
            <a:ext cx="6086475" cy="585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1624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se03F10"/>
          <p:cNvPicPr>
            <a:picLocks noChangeAspect="1" noChangeArrowheads="1"/>
          </p:cNvPicPr>
          <p:nvPr/>
        </p:nvPicPr>
        <p:blipFill>
          <a:blip r:embed="rId3" cstate="print"/>
          <a:srcRect r="-848" b="43376"/>
          <a:stretch>
            <a:fillRect/>
          </a:stretch>
        </p:blipFill>
        <p:spPr bwMode="auto">
          <a:xfrm>
            <a:off x="5867400" y="1295400"/>
            <a:ext cx="46482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2" name="Title 5"/>
          <p:cNvSpPr>
            <a:spLocks noGrp="1"/>
          </p:cNvSpPr>
          <p:nvPr>
            <p:ph type="title"/>
          </p:nvPr>
        </p:nvSpPr>
        <p:spPr>
          <a:xfrm>
            <a:off x="1676400" y="274638"/>
            <a:ext cx="8839200" cy="1143000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/>
              <a:t>Width of, and Charge Stored in the Depletion Region</a:t>
            </a:r>
          </a:p>
        </p:txBody>
      </p:sp>
      <p:graphicFrame>
        <p:nvGraphicFramePr>
          <p:cNvPr id="3074" name="Object 3"/>
          <p:cNvGraphicFramePr>
            <a:graphicFrameLocks noChangeAspect="1"/>
          </p:cNvGraphicFramePr>
          <p:nvPr>
            <p:extLst/>
          </p:nvPr>
        </p:nvGraphicFramePr>
        <p:xfrm>
          <a:off x="1709981" y="1774031"/>
          <a:ext cx="3516313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4" imgW="1955520" imgH="457200" progId="Equation.3">
                  <p:embed/>
                </p:oleObj>
              </mc:Choice>
              <mc:Fallback>
                <p:oleObj name="Equation" r:id="rId4" imgW="19555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9981" y="1774031"/>
                        <a:ext cx="3516313" cy="801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41275">
                            <a:solidFill>
                              <a:srgbClr val="003399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3" name="Object 3"/>
          <p:cNvGraphicFramePr>
            <a:graphicFrameLocks noChangeAspect="1"/>
          </p:cNvGraphicFramePr>
          <p:nvPr>
            <p:extLst/>
          </p:nvPr>
        </p:nvGraphicFramePr>
        <p:xfrm>
          <a:off x="1911350" y="4114800"/>
          <a:ext cx="3124200" cy="226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6" imgW="1562040" imgH="1130040" progId="Equation.3">
                  <p:embed/>
                </p:oleObj>
              </mc:Choice>
              <mc:Fallback>
                <p:oleObj name="Equation" r:id="rId6" imgW="1562040" imgH="1130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1350" y="4114800"/>
                        <a:ext cx="3124200" cy="226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4" name="Object 4"/>
          <p:cNvGraphicFramePr>
            <a:graphicFrameLocks noChangeAspect="1"/>
          </p:cNvGraphicFramePr>
          <p:nvPr/>
        </p:nvGraphicFramePr>
        <p:xfrm>
          <a:off x="2438400" y="2895601"/>
          <a:ext cx="2597150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Equation" r:id="rId8" imgW="1676160" imgH="444240" progId="Equation.3">
                  <p:embed/>
                </p:oleObj>
              </mc:Choice>
              <mc:Fallback>
                <p:oleObj name="Equation" r:id="rId8" imgW="16761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895601"/>
                        <a:ext cx="2597150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72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6"/>
          <p:cNvSpPr>
            <a:spLocks noChangeArrowheads="1"/>
          </p:cNvSpPr>
          <p:nvPr/>
        </p:nvSpPr>
        <p:spPr bwMode="auto">
          <a:xfrm>
            <a:off x="2667000" y="2000251"/>
            <a:ext cx="61722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57213" lvl="1" indent="-214313">
              <a:spcBef>
                <a:spcPct val="20000"/>
              </a:spcBef>
            </a:pPr>
            <a:r>
              <a:rPr lang="en-US" sz="2100"/>
              <a:t>					</a:t>
            </a:r>
          </a:p>
          <a:p>
            <a:pPr marL="557213" lvl="1" indent="-214313">
              <a:spcBef>
                <a:spcPct val="20000"/>
              </a:spcBef>
            </a:pPr>
            <a:endParaRPr lang="en-US" sz="2100"/>
          </a:p>
          <a:p>
            <a:pPr marL="557213" lvl="1" indent="-214313">
              <a:spcBef>
                <a:spcPct val="20000"/>
              </a:spcBef>
            </a:pPr>
            <a:endParaRPr lang="en-US" sz="2100"/>
          </a:p>
          <a:p>
            <a:pPr marL="557213" lvl="1" indent="-214313">
              <a:spcBef>
                <a:spcPct val="20000"/>
              </a:spcBef>
            </a:pPr>
            <a:endParaRPr lang="en-US" sz="2100"/>
          </a:p>
          <a:p>
            <a:pPr marL="557213" lvl="1" indent="-214313">
              <a:spcBef>
                <a:spcPct val="20000"/>
              </a:spcBef>
            </a:pPr>
            <a:r>
              <a:rPr lang="en-US" sz="2100"/>
              <a:t>					</a:t>
            </a:r>
          </a:p>
        </p:txBody>
      </p:sp>
      <p:graphicFrame>
        <p:nvGraphicFramePr>
          <p:cNvPr id="540679" name="Object 7"/>
          <p:cNvGraphicFramePr>
            <a:graphicFrameLocks noChangeAspect="1"/>
          </p:cNvGraphicFramePr>
          <p:nvPr>
            <p:extLst/>
          </p:nvPr>
        </p:nvGraphicFramePr>
        <p:xfrm>
          <a:off x="4781550" y="3886201"/>
          <a:ext cx="2343150" cy="534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Equation" r:id="rId3" imgW="1447800" imgH="330200" progId="Equation.3">
                  <p:embed/>
                </p:oleObj>
              </mc:Choice>
              <mc:Fallback>
                <p:oleObj name="Equation" r:id="rId3" imgW="14478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1550" y="3886201"/>
                        <a:ext cx="2343150" cy="5345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0680" name="Object 8"/>
          <p:cNvGraphicFramePr>
            <a:graphicFrameLocks noChangeAspect="1"/>
          </p:cNvGraphicFramePr>
          <p:nvPr>
            <p:extLst/>
          </p:nvPr>
        </p:nvGraphicFramePr>
        <p:xfrm>
          <a:off x="5210175" y="4686300"/>
          <a:ext cx="1085850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3" name="Equation" r:id="rId5" imgW="825500" imgH="711200" progId="Equation.3">
                  <p:embed/>
                </p:oleObj>
              </mc:Choice>
              <mc:Fallback>
                <p:oleObj name="Equation" r:id="rId5" imgW="825500" imgH="71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0175" y="4686300"/>
                        <a:ext cx="1085850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181" name="Rectangle 9"/>
          <p:cNvSpPr>
            <a:spLocks noChangeArrowheads="1"/>
          </p:cNvSpPr>
          <p:nvPr/>
        </p:nvSpPr>
        <p:spPr bwMode="auto">
          <a:xfrm>
            <a:off x="5181601" y="919165"/>
            <a:ext cx="206934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700">
                <a:solidFill>
                  <a:srgbClr val="FF3300"/>
                </a:solidFill>
                <a:cs typeface="Arial" charset="0"/>
              </a:rPr>
              <a:t>Model: Zener</a:t>
            </a:r>
          </a:p>
        </p:txBody>
      </p:sp>
      <p:pic>
        <p:nvPicPr>
          <p:cNvPr id="178182" name="Picture 2" descr="sedr42021_03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014" y="1400176"/>
            <a:ext cx="1329928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183" name="Picture 6" descr="sedr42021_032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52" y="1459706"/>
            <a:ext cx="1350169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4076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0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0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>
          <a:xfrm>
            <a:off x="3009900" y="1063228"/>
            <a:ext cx="6172200" cy="194072"/>
          </a:xfrm>
        </p:spPr>
        <p:txBody>
          <a:bodyPr>
            <a:normAutofit fontScale="90000"/>
          </a:bodyPr>
          <a:lstStyle/>
          <a:p>
            <a:r>
              <a:rPr lang="en-US" sz="2700"/>
              <a:t>Designing of the Zener shunt regulator</a:t>
            </a:r>
          </a:p>
        </p:txBody>
      </p:sp>
      <p:graphicFrame>
        <p:nvGraphicFramePr>
          <p:cNvPr id="179203" name="Object 3"/>
          <p:cNvGraphicFramePr>
            <a:graphicFrameLocks noGrp="1" noChangeAspect="1"/>
          </p:cNvGraphicFramePr>
          <p:nvPr>
            <p:ph type="body" idx="1"/>
          </p:nvPr>
        </p:nvGraphicFramePr>
        <p:xfrm>
          <a:off x="5581650" y="1714501"/>
          <a:ext cx="3600450" cy="1749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Bitmap Image" r:id="rId3" imgW="3723810" imgH="1809524" progId="Paint.Picture">
                  <p:embed/>
                </p:oleObj>
              </mc:Choice>
              <mc:Fallback>
                <p:oleObj name="Bitmap Image" r:id="rId3" imgW="3723810" imgH="1809524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1650" y="1714501"/>
                        <a:ext cx="3600450" cy="17490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6210300" y="1714500"/>
            <a:ext cx="1600200" cy="1828800"/>
          </a:xfrm>
          <a:prstGeom prst="rect">
            <a:avLst/>
          </a:prstGeom>
          <a:solidFill>
            <a:srgbClr val="FF66FF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 baseline="-25000"/>
          </a:p>
        </p:txBody>
      </p:sp>
      <p:sp>
        <p:nvSpPr>
          <p:cNvPr id="49157" name="Oval 5"/>
          <p:cNvSpPr>
            <a:spLocks noChangeArrowheads="1"/>
          </p:cNvSpPr>
          <p:nvPr/>
        </p:nvSpPr>
        <p:spPr bwMode="auto">
          <a:xfrm>
            <a:off x="8324850" y="1828800"/>
            <a:ext cx="971550" cy="1600200"/>
          </a:xfrm>
          <a:prstGeom prst="ellipse">
            <a:avLst/>
          </a:prstGeom>
          <a:solidFill>
            <a:srgbClr val="99CC00">
              <a:alpha val="5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9163" name="Text Box 11"/>
          <p:cNvSpPr txBox="1">
            <a:spLocks noChangeArrowheads="1"/>
          </p:cNvSpPr>
          <p:nvPr/>
        </p:nvSpPr>
        <p:spPr bwMode="auto">
          <a:xfrm>
            <a:off x="7858125" y="1951437"/>
            <a:ext cx="29687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500">
                <a:solidFill>
                  <a:srgbClr val="FF3300"/>
                </a:solidFill>
              </a:rPr>
              <a:t>+</a:t>
            </a:r>
          </a:p>
        </p:txBody>
      </p:sp>
      <p:sp>
        <p:nvSpPr>
          <p:cNvPr id="49164" name="Text Box 12"/>
          <p:cNvSpPr txBox="1">
            <a:spLocks noChangeArrowheads="1"/>
          </p:cNvSpPr>
          <p:nvPr/>
        </p:nvSpPr>
        <p:spPr bwMode="auto">
          <a:xfrm>
            <a:off x="7948612" y="2914652"/>
            <a:ext cx="24878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500">
                <a:solidFill>
                  <a:srgbClr val="FF3300"/>
                </a:solidFill>
              </a:rPr>
              <a:t>-</a:t>
            </a:r>
          </a:p>
        </p:txBody>
      </p:sp>
      <p:sp>
        <p:nvSpPr>
          <p:cNvPr id="49165" name="Text Box 13"/>
          <p:cNvSpPr txBox="1">
            <a:spLocks noChangeArrowheads="1"/>
          </p:cNvSpPr>
          <p:nvPr/>
        </p:nvSpPr>
        <p:spPr bwMode="auto">
          <a:xfrm>
            <a:off x="7878367" y="2457451"/>
            <a:ext cx="341709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500">
                <a:solidFill>
                  <a:srgbClr val="FF3300"/>
                </a:solidFill>
              </a:rPr>
              <a:t>V</a:t>
            </a:r>
            <a:r>
              <a:rPr lang="en-US" sz="1500" baseline="-25000">
                <a:solidFill>
                  <a:srgbClr val="FF3300"/>
                </a:solidFill>
              </a:rPr>
              <a:t>o</a:t>
            </a:r>
          </a:p>
        </p:txBody>
      </p:sp>
      <p:sp>
        <p:nvSpPr>
          <p:cNvPr id="49166" name="Text Box 14"/>
          <p:cNvSpPr txBox="1">
            <a:spLocks noChangeArrowheads="1"/>
          </p:cNvSpPr>
          <p:nvPr/>
        </p:nvSpPr>
        <p:spPr bwMode="auto">
          <a:xfrm>
            <a:off x="6210301" y="3600452"/>
            <a:ext cx="1595309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500">
                <a:solidFill>
                  <a:srgbClr val="FF3300"/>
                </a:solidFill>
              </a:rPr>
              <a:t>Zener regulator</a:t>
            </a:r>
          </a:p>
        </p:txBody>
      </p:sp>
      <p:sp>
        <p:nvSpPr>
          <p:cNvPr id="49167" name="Text Box 15"/>
          <p:cNvSpPr txBox="1">
            <a:spLocks noChangeArrowheads="1"/>
          </p:cNvSpPr>
          <p:nvPr/>
        </p:nvSpPr>
        <p:spPr bwMode="auto">
          <a:xfrm>
            <a:off x="3067050" y="2171701"/>
            <a:ext cx="246894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500">
                <a:solidFill>
                  <a:schemeClr val="hlink"/>
                </a:solidFill>
              </a:rPr>
              <a:t>Supply voltage includes </a:t>
            </a:r>
          </a:p>
          <a:p>
            <a:pPr eaLnBrk="1" hangingPunct="1"/>
            <a:r>
              <a:rPr lang="en-US" sz="1500">
                <a:solidFill>
                  <a:schemeClr val="hlink"/>
                </a:solidFill>
              </a:rPr>
              <a:t>a large ripple component</a:t>
            </a:r>
          </a:p>
        </p:txBody>
      </p:sp>
      <p:sp>
        <p:nvSpPr>
          <p:cNvPr id="49168" name="Text Box 16"/>
          <p:cNvSpPr txBox="1">
            <a:spLocks noChangeArrowheads="1"/>
          </p:cNvSpPr>
          <p:nvPr/>
        </p:nvSpPr>
        <p:spPr bwMode="auto">
          <a:xfrm>
            <a:off x="5676900" y="3886202"/>
            <a:ext cx="393088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1500">
                <a:solidFill>
                  <a:schemeClr val="hlink"/>
                </a:solidFill>
              </a:rPr>
              <a:t>Vo is an output of the zener regulator</a:t>
            </a:r>
            <a:r>
              <a:rPr lang="en-US" sz="1500"/>
              <a:t> </a:t>
            </a:r>
          </a:p>
          <a:p>
            <a:pPr algn="l" eaLnBrk="1" hangingPunct="1"/>
            <a:r>
              <a:rPr lang="en-US" sz="1500">
                <a:solidFill>
                  <a:srgbClr val="FF3300"/>
                </a:solidFill>
              </a:rPr>
              <a:t>that is as constant as possible in spite of</a:t>
            </a:r>
          </a:p>
          <a:p>
            <a:pPr algn="l" eaLnBrk="1" hangingPunct="1"/>
            <a:r>
              <a:rPr lang="en-US" sz="1500"/>
              <a:t>the ripples in the supply voltage V</a:t>
            </a:r>
            <a:r>
              <a:rPr lang="en-US" sz="1500" baseline="-25000"/>
              <a:t>S </a:t>
            </a:r>
          </a:p>
          <a:p>
            <a:pPr algn="l" eaLnBrk="1" hangingPunct="1"/>
            <a:r>
              <a:rPr lang="en-US" sz="1500">
                <a:solidFill>
                  <a:srgbClr val="FF00FF"/>
                </a:solidFill>
              </a:rPr>
              <a:t>and the variations in the load current</a:t>
            </a:r>
          </a:p>
        </p:txBody>
      </p:sp>
      <p:sp>
        <p:nvSpPr>
          <p:cNvPr id="49169" name="Text Box 17"/>
          <p:cNvSpPr txBox="1">
            <a:spLocks noChangeArrowheads="1"/>
          </p:cNvSpPr>
          <p:nvPr/>
        </p:nvSpPr>
        <p:spPr bwMode="auto">
          <a:xfrm>
            <a:off x="2667000" y="4914900"/>
            <a:ext cx="45962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1500" dirty="0"/>
              <a:t>Voltage regulator performance can be measured</a:t>
            </a:r>
          </a:p>
          <a:p>
            <a:pPr algn="l" eaLnBrk="1" hangingPunct="1"/>
            <a:r>
              <a:rPr lang="en-US" sz="1500" dirty="0"/>
              <a:t>Line Regulation  &amp;  Load Regulation</a:t>
            </a:r>
          </a:p>
          <a:p>
            <a:pPr algn="l" eaLnBrk="1" hangingPunct="1"/>
            <a:r>
              <a:rPr lang="en-US" sz="1500" dirty="0">
                <a:solidFill>
                  <a:srgbClr val="FF3300"/>
                </a:solidFill>
              </a:rPr>
              <a:t>Line Regulation  </a:t>
            </a:r>
            <a:r>
              <a:rPr lang="en-US" sz="1800" dirty="0">
                <a:solidFill>
                  <a:srgbClr val="FF3300"/>
                </a:solidFill>
                <a:latin typeface="Monotype Corsiva" pitchFamily="66" charset="0"/>
              </a:rPr>
              <a:t>= </a:t>
            </a:r>
            <a:r>
              <a:rPr lang="en-US" sz="1800" dirty="0" err="1">
                <a:solidFill>
                  <a:srgbClr val="FF3300"/>
                </a:solidFill>
                <a:latin typeface="Monotype Corsiva" pitchFamily="66" charset="0"/>
                <a:cs typeface="Arial" charset="0"/>
              </a:rPr>
              <a:t>ΔV</a:t>
            </a:r>
            <a:r>
              <a:rPr lang="en-US" sz="1800" baseline="-25000" dirty="0" err="1">
                <a:solidFill>
                  <a:srgbClr val="FF3300"/>
                </a:solidFill>
                <a:latin typeface="Monotype Corsiva" pitchFamily="66" charset="0"/>
                <a:cs typeface="Arial" charset="0"/>
              </a:rPr>
              <a:t>o</a:t>
            </a:r>
            <a:r>
              <a:rPr lang="en-US" sz="1800" dirty="0">
                <a:solidFill>
                  <a:srgbClr val="FF3300"/>
                </a:solidFill>
                <a:latin typeface="Monotype Corsiva" pitchFamily="66" charset="0"/>
                <a:cs typeface="Arial" charset="0"/>
              </a:rPr>
              <a:t>/ΔV</a:t>
            </a:r>
            <a:r>
              <a:rPr lang="en-US" sz="1800" baseline="-25000" dirty="0">
                <a:solidFill>
                  <a:srgbClr val="FF3300"/>
                </a:solidFill>
                <a:latin typeface="Monotype Corsiva" pitchFamily="66" charset="0"/>
                <a:cs typeface="Arial" charset="0"/>
              </a:rPr>
              <a:t>s</a:t>
            </a:r>
            <a:endParaRPr lang="en-US" sz="1800" baseline="-25000" dirty="0">
              <a:solidFill>
                <a:srgbClr val="FF3300"/>
              </a:solidFill>
              <a:latin typeface="Monotype Corsiva" pitchFamily="66" charset="0"/>
            </a:endParaRPr>
          </a:p>
          <a:p>
            <a:pPr algn="l" eaLnBrk="1" hangingPunct="1"/>
            <a:r>
              <a:rPr lang="en-US" sz="1500" dirty="0">
                <a:solidFill>
                  <a:srgbClr val="FF00FF"/>
                </a:solidFill>
              </a:rPr>
              <a:t>Load Regulation = </a:t>
            </a:r>
            <a:r>
              <a:rPr lang="en-US" sz="1800" dirty="0" err="1">
                <a:solidFill>
                  <a:srgbClr val="FF00FF"/>
                </a:solidFill>
                <a:latin typeface="Monotype Corsiva" pitchFamily="66" charset="0"/>
                <a:cs typeface="Arial" charset="0"/>
              </a:rPr>
              <a:t>ΔV</a:t>
            </a:r>
            <a:r>
              <a:rPr lang="en-US" sz="1800" baseline="-25000" dirty="0" err="1">
                <a:solidFill>
                  <a:srgbClr val="FF00FF"/>
                </a:solidFill>
                <a:latin typeface="Monotype Corsiva" pitchFamily="66" charset="0"/>
                <a:cs typeface="Arial" charset="0"/>
              </a:rPr>
              <a:t>o</a:t>
            </a:r>
            <a:r>
              <a:rPr lang="en-US" sz="1800" dirty="0">
                <a:solidFill>
                  <a:srgbClr val="FF00FF"/>
                </a:solidFill>
                <a:latin typeface="Monotype Corsiva" pitchFamily="66" charset="0"/>
                <a:cs typeface="Arial" charset="0"/>
              </a:rPr>
              <a:t>/ΔI</a:t>
            </a:r>
            <a:r>
              <a:rPr lang="en-US" sz="1800" baseline="-25000" dirty="0">
                <a:solidFill>
                  <a:srgbClr val="FF00FF"/>
                </a:solidFill>
                <a:latin typeface="Monotype Corsiva" pitchFamily="66" charset="0"/>
                <a:cs typeface="Arial" charset="0"/>
              </a:rPr>
              <a:t>L</a:t>
            </a:r>
            <a:endParaRPr lang="en-US" sz="1800" baseline="-25000" dirty="0">
              <a:latin typeface="Monotype Corsiva" pitchFamily="66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09901" y="2755107"/>
            <a:ext cx="5457230" cy="3017044"/>
            <a:chOff x="457200" y="2530475"/>
            <a:chExt cx="7276307" cy="4022725"/>
          </a:xfrm>
        </p:grpSpPr>
        <p:cxnSp>
          <p:nvCxnSpPr>
            <p:cNvPr id="3" name="Straight Arrow Connector 2"/>
            <p:cNvCxnSpPr/>
            <p:nvPr/>
          </p:nvCxnSpPr>
          <p:spPr>
            <a:xfrm flipV="1">
              <a:off x="457200" y="2530475"/>
              <a:ext cx="3429000" cy="371792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>
              <a:endCxn id="49157" idx="3"/>
            </p:cNvCxnSpPr>
            <p:nvPr/>
          </p:nvCxnSpPr>
          <p:spPr>
            <a:xfrm flipV="1">
              <a:off x="1981200" y="3116542"/>
              <a:ext cx="5752307" cy="34366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65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9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9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9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9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9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9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9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6" grpId="0" animBg="1"/>
      <p:bldP spid="49157" grpId="0" animBg="1"/>
      <p:bldP spid="49163" grpId="0"/>
      <p:bldP spid="49164" grpId="0"/>
      <p:bldP spid="49165" grpId="0"/>
      <p:bldP spid="49166" grpId="0"/>
      <p:bldP spid="49167" grpId="0"/>
      <p:bldP spid="49168" grpId="0"/>
      <p:bldP spid="4916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 descr="se04F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01904" y="1651399"/>
            <a:ext cx="3823097" cy="4074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4" descr="se04F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8217" y="1529954"/>
            <a:ext cx="817959" cy="1194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8" name="Rectangle 2"/>
          <p:cNvSpPr>
            <a:spLocks noChangeArrowheads="1"/>
          </p:cNvSpPr>
          <p:nvPr/>
        </p:nvSpPr>
        <p:spPr bwMode="auto">
          <a:xfrm>
            <a:off x="3124200" y="954883"/>
            <a:ext cx="5886450" cy="531019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algn="ctr"/>
            <a:r>
              <a:rPr lang="en-US" sz="2100">
                <a:solidFill>
                  <a:schemeClr val="tx2"/>
                </a:solidFill>
              </a:rPr>
              <a:t>The Zener Diode</a:t>
            </a:r>
          </a:p>
        </p:txBody>
      </p:sp>
      <p:sp>
        <p:nvSpPr>
          <p:cNvPr id="11269" name="TextBox 8"/>
          <p:cNvSpPr txBox="1">
            <a:spLocks noChangeArrowheads="1"/>
          </p:cNvSpPr>
          <p:nvPr/>
        </p:nvSpPr>
        <p:spPr bwMode="auto">
          <a:xfrm>
            <a:off x="4214814" y="1774033"/>
            <a:ext cx="964406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350"/>
              <a:t>Circuit symbol</a:t>
            </a:r>
          </a:p>
        </p:txBody>
      </p:sp>
      <p:sp>
        <p:nvSpPr>
          <p:cNvPr id="23558" name="TextBox 9"/>
          <p:cNvSpPr txBox="1">
            <a:spLocks noChangeArrowheads="1"/>
          </p:cNvSpPr>
          <p:nvPr/>
        </p:nvSpPr>
        <p:spPr bwMode="auto">
          <a:xfrm>
            <a:off x="2667002" y="2934893"/>
            <a:ext cx="3031331" cy="21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04788" indent="-204788">
              <a:spcAft>
                <a:spcPts val="900"/>
              </a:spcAft>
              <a:buFont typeface="Wingdings" pitchFamily="2" charset="2"/>
              <a:buChar char="Ø"/>
            </a:pPr>
            <a:r>
              <a:rPr lang="en-US" sz="1350">
                <a:solidFill>
                  <a:schemeClr val="accent2"/>
                </a:solidFill>
              </a:rPr>
              <a:t>Specially designed to operate in the breakdown region</a:t>
            </a:r>
          </a:p>
          <a:p>
            <a:pPr marL="204788" indent="-204788">
              <a:spcAft>
                <a:spcPts val="900"/>
              </a:spcAft>
              <a:buFont typeface="Wingdings" pitchFamily="2" charset="2"/>
              <a:buChar char="Ø"/>
            </a:pPr>
            <a:r>
              <a:rPr lang="en-US" sz="1350">
                <a:solidFill>
                  <a:schemeClr val="accent2"/>
                </a:solidFill>
              </a:rPr>
              <a:t>The zener voltage </a:t>
            </a:r>
            <a:r>
              <a:rPr lang="en-US" sz="135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1350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1350">
                <a:solidFill>
                  <a:schemeClr val="accent2"/>
                </a:solidFill>
              </a:rPr>
              <a:t> is specified at a specified test current</a:t>
            </a:r>
            <a:r>
              <a:rPr lang="en-US" sz="135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5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350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TZ</a:t>
            </a:r>
          </a:p>
          <a:p>
            <a:pPr marL="204788" indent="-204788">
              <a:spcAft>
                <a:spcPts val="900"/>
              </a:spcAft>
              <a:buFont typeface="Wingdings" pitchFamily="2" charset="2"/>
              <a:buChar char="Ø"/>
            </a:pPr>
            <a:r>
              <a:rPr lang="en-US" sz="1350">
                <a:solidFill>
                  <a:schemeClr val="accent2"/>
                </a:solidFill>
              </a:rPr>
              <a:t>Deviation from</a:t>
            </a:r>
            <a:r>
              <a:rPr lang="en-US" sz="135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5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350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TZ</a:t>
            </a:r>
            <a:r>
              <a:rPr lang="en-US" sz="135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50">
                <a:solidFill>
                  <a:schemeClr val="accent2"/>
                </a:solidFill>
              </a:rPr>
              <a:t>causes small variation in </a:t>
            </a:r>
            <a:r>
              <a:rPr lang="en-US" sz="135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1350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Z</a:t>
            </a:r>
          </a:p>
          <a:p>
            <a:pPr marL="204788" indent="-204788">
              <a:spcAft>
                <a:spcPts val="900"/>
              </a:spcAft>
              <a:buFont typeface="Wingdings" pitchFamily="2" charset="2"/>
              <a:buChar char="Ø"/>
            </a:pPr>
            <a:r>
              <a:rPr lang="en-US" sz="135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1350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1350">
                <a:solidFill>
                  <a:schemeClr val="accent2"/>
                </a:solidFill>
              </a:rPr>
              <a:t> is the incremental resistance (dynamic resistance)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7315201" y="867627"/>
            <a:ext cx="2558143" cy="435938"/>
          </a:xfrm>
          <a:prstGeom prst="wedgeRectCallout">
            <a:avLst>
              <a:gd name="adj1" fmla="val -76152"/>
              <a:gd name="adj2" fmla="val 3321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Our area of interest</a:t>
            </a:r>
          </a:p>
        </p:txBody>
      </p:sp>
    </p:spTree>
    <p:extLst>
      <p:ext uri="{BB962C8B-B14F-4D97-AF65-F5344CB8AC3E}">
        <p14:creationId xmlns:p14="http://schemas.microsoft.com/office/powerpoint/2010/main" val="266899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5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5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5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5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04F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1" y="1496617"/>
            <a:ext cx="3375422" cy="3596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ChangeArrowheads="1"/>
          </p:cNvSpPr>
          <p:nvPr/>
        </p:nvSpPr>
        <p:spPr bwMode="auto">
          <a:xfrm>
            <a:off x="2667000" y="998937"/>
            <a:ext cx="4929188" cy="531019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r>
              <a:rPr lang="en-US" sz="2100">
                <a:solidFill>
                  <a:schemeClr val="tx2"/>
                </a:solidFill>
              </a:rPr>
              <a:t>The Zener Diode: Equivalent Circuit</a:t>
            </a:r>
          </a:p>
        </p:txBody>
      </p:sp>
      <p:graphicFrame>
        <p:nvGraphicFramePr>
          <p:cNvPr id="7170" name="Object 5"/>
          <p:cNvGraphicFramePr>
            <a:graphicFrameLocks noChangeAspect="1"/>
          </p:cNvGraphicFramePr>
          <p:nvPr/>
        </p:nvGraphicFramePr>
        <p:xfrm>
          <a:off x="7639050" y="4165999"/>
          <a:ext cx="1377554" cy="1459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name="Equation" r:id="rId4" imgW="838080" imgH="888840" progId="Equation.3">
                  <p:embed/>
                </p:oleObj>
              </mc:Choice>
              <mc:Fallback>
                <p:oleObj name="Equation" r:id="rId4" imgW="83808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9050" y="4165999"/>
                        <a:ext cx="1377554" cy="14597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0" name="Picture 4" descr="se04F1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47235" y="1370412"/>
            <a:ext cx="1562100" cy="278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5459017" y="4586288"/>
          <a:ext cx="172402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1" name="Equation" r:id="rId7" imgW="939600" imgH="228600" progId="Equation.3">
                  <p:embed/>
                </p:oleObj>
              </mc:Choice>
              <mc:Fallback>
                <p:oleObj name="Equation" r:id="rId7" imgW="939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9017" y="4586288"/>
                        <a:ext cx="1724025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>
            <a:off x="7356875" y="4296968"/>
            <a:ext cx="10715" cy="1415653"/>
          </a:xfrm>
          <a:prstGeom prst="line">
            <a:avLst/>
          </a:prstGeom>
          <a:noFill/>
          <a:ln w="28575" algn="ctr">
            <a:solidFill>
              <a:schemeClr val="accent2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13084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4" descr="se04F19"/>
          <p:cNvPicPr>
            <a:picLocks noChangeAspect="1" noChangeArrowheads="1"/>
          </p:cNvPicPr>
          <p:nvPr/>
        </p:nvPicPr>
        <p:blipFill>
          <a:blip r:embed="rId3" cstate="print"/>
          <a:srcRect r="51553" b="8925"/>
          <a:stretch>
            <a:fillRect/>
          </a:stretch>
        </p:blipFill>
        <p:spPr bwMode="auto">
          <a:xfrm>
            <a:off x="6823473" y="1170386"/>
            <a:ext cx="2026444" cy="2839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TextBox 3"/>
          <p:cNvSpPr txBox="1">
            <a:spLocks noChangeArrowheads="1"/>
          </p:cNvSpPr>
          <p:nvPr/>
        </p:nvSpPr>
        <p:spPr bwMode="auto">
          <a:xfrm>
            <a:off x="1608552" y="136570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u="sng" dirty="0" err="1"/>
              <a:t>Zener</a:t>
            </a:r>
            <a:r>
              <a:rPr lang="en-US" sz="2800" b="1" u="sng" dirty="0"/>
              <a:t>  Diode as a Shunt Regulator</a:t>
            </a:r>
          </a:p>
        </p:txBody>
      </p:sp>
      <p:sp>
        <p:nvSpPr>
          <p:cNvPr id="2053" name="Rectangle 6"/>
          <p:cNvSpPr>
            <a:spLocks noChangeArrowheads="1"/>
          </p:cNvSpPr>
          <p:nvPr/>
        </p:nvSpPr>
        <p:spPr bwMode="auto">
          <a:xfrm>
            <a:off x="2667002" y="2339579"/>
            <a:ext cx="406003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The 6.8-V </a:t>
            </a:r>
            <a:r>
              <a:rPr lang="en-US" sz="1350" dirty="0" err="1">
                <a:latin typeface="Times New Roman" pitchFamily="18" charset="0"/>
                <a:cs typeface="Times New Roman" pitchFamily="18" charset="0"/>
              </a:rPr>
              <a:t>Zener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 diode in the circuit shown in the Fig  is specified to have </a:t>
            </a:r>
            <a:r>
              <a:rPr lang="en-US" sz="135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1350" i="1" baseline="-25000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1350" i="1" dirty="0">
                <a:latin typeface="Times New Roman" pitchFamily="18" charset="0"/>
                <a:cs typeface="Times New Roman" pitchFamily="18" charset="0"/>
              </a:rPr>
              <a:t> = 6.8 V 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en-US" sz="1350" i="1" dirty="0">
                <a:latin typeface="Times New Roman" pitchFamily="18" charset="0"/>
                <a:cs typeface="Times New Roman" pitchFamily="18" charset="0"/>
              </a:rPr>
              <a:t> I</a:t>
            </a:r>
            <a:r>
              <a:rPr lang="en-US" sz="1350" i="1" baseline="-25000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1350" i="1" dirty="0">
                <a:latin typeface="Times New Roman" pitchFamily="18" charset="0"/>
                <a:cs typeface="Times New Roman" pitchFamily="18" charset="0"/>
              </a:rPr>
              <a:t> = 5 mA, </a:t>
            </a:r>
            <a:r>
              <a:rPr lang="en-US" sz="1350" i="1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1350" i="1" baseline="-25000" dirty="0" err="1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1350" i="1" dirty="0">
                <a:latin typeface="Times New Roman" pitchFamily="18" charset="0"/>
                <a:cs typeface="Times New Roman" pitchFamily="18" charset="0"/>
              </a:rPr>
              <a:t> = 20 Ω, 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sz="1350" i="1" dirty="0">
                <a:latin typeface="Times New Roman" pitchFamily="18" charset="0"/>
                <a:cs typeface="Times New Roman" pitchFamily="18" charset="0"/>
              </a:rPr>
              <a:t> I</a:t>
            </a:r>
            <a:r>
              <a:rPr lang="en-US" sz="1350" i="1" baseline="-25000" dirty="0">
                <a:latin typeface="Times New Roman" pitchFamily="18" charset="0"/>
                <a:cs typeface="Times New Roman" pitchFamily="18" charset="0"/>
              </a:rPr>
              <a:t>ZK</a:t>
            </a:r>
            <a:r>
              <a:rPr lang="en-US" sz="1350" i="1" dirty="0">
                <a:latin typeface="Times New Roman" pitchFamily="18" charset="0"/>
                <a:cs typeface="Times New Roman" pitchFamily="18" charset="0"/>
              </a:rPr>
              <a:t> = 0.2 mA. 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The supply voltage </a:t>
            </a:r>
            <a:r>
              <a:rPr lang="en-US" sz="1350" i="1" dirty="0">
                <a:latin typeface="Times New Roman" pitchFamily="18" charset="0"/>
                <a:cs typeface="Times New Roman" pitchFamily="18" charset="0"/>
              </a:rPr>
              <a:t>V </a:t>
            </a:r>
            <a:r>
              <a:rPr lang="en-US" sz="1350" i="1" baseline="300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sz="1350" i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is nominally </a:t>
            </a:r>
            <a:r>
              <a:rPr lang="en-US" sz="1350" i="1" dirty="0">
                <a:latin typeface="Times New Roman" pitchFamily="18" charset="0"/>
                <a:cs typeface="Times New Roman" pitchFamily="18" charset="0"/>
              </a:rPr>
              <a:t>10 V 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but can vary</a:t>
            </a:r>
            <a:r>
              <a:rPr lang="en-US" sz="135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50" dirty="0">
                <a:latin typeface="Times New Roman" pitchFamily="18" charset="0"/>
                <a:cs typeface="Times New Roman" pitchFamily="18" charset="0"/>
              </a:rPr>
              <a:t>by</a:t>
            </a:r>
            <a:r>
              <a:rPr lang="en-US" sz="1350" i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135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4" name="Rectangle 7"/>
          <p:cNvSpPr>
            <a:spLocks noChangeArrowheads="1"/>
          </p:cNvSpPr>
          <p:nvPr/>
        </p:nvSpPr>
        <p:spPr bwMode="auto">
          <a:xfrm>
            <a:off x="2667002" y="2030017"/>
            <a:ext cx="1321837" cy="3693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Example 4.7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extLst/>
          </p:nvPr>
        </p:nvGraphicFramePr>
        <p:xfrm>
          <a:off x="4035047" y="3038475"/>
          <a:ext cx="557213" cy="201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" name="Equation" r:id="rId4" imgW="355320" imgH="203040" progId="Equation.3">
                  <p:embed/>
                </p:oleObj>
              </mc:Choice>
              <mc:Fallback>
                <p:oleObj name="Equation" r:id="rId4" imgW="35532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5047" y="3038475"/>
                        <a:ext cx="557213" cy="2012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5" name="Picture 2"/>
          <p:cNvPicPr>
            <a:picLocks noChangeAspect="1" noChangeArrowheads="1"/>
          </p:cNvPicPr>
          <p:nvPr/>
        </p:nvPicPr>
        <p:blipFill>
          <a:blip r:embed="rId6" cstate="print">
            <a:lum bright="-18000" contrast="50000"/>
          </a:blip>
          <a:srcRect/>
          <a:stretch>
            <a:fillRect/>
          </a:stretch>
        </p:blipFill>
        <p:spPr bwMode="auto">
          <a:xfrm>
            <a:off x="2739628" y="4074319"/>
            <a:ext cx="6785372" cy="1572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se04F1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20348" y="914401"/>
            <a:ext cx="2467042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1358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124201" y="1257300"/>
                <a:ext cx="350996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𝑔𝑖𝑣𝑒𝑛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𝑏𝑢𝑡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𝑛𝑒𝑒𝑑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33400"/>
                <a:ext cx="4679950" cy="523220"/>
              </a:xfrm>
              <a:prstGeom prst="rect">
                <a:avLst/>
              </a:prstGeom>
              <a:blipFill rotWithShape="0">
                <a:blip r:embed="rId3"/>
                <a:stretch>
                  <a:fillRect r="-36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3168718" y="1828800"/>
          <a:ext cx="1724025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8" name="Equation" r:id="rId4" imgW="939600" imgH="228600" progId="Equation.3">
                  <p:embed/>
                </p:oleObj>
              </mc:Choice>
              <mc:Fallback>
                <p:oleObj name="Equation" r:id="rId4" imgW="939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8718" y="1828800"/>
                        <a:ext cx="1724025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89059" y="2571752"/>
                <a:ext cx="165735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𝑍𝑂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78" y="2286000"/>
                <a:ext cx="2209800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0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223487" y="3187237"/>
            <a:ext cx="33385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Substituting the values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244796" y="4057652"/>
                <a:ext cx="282529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𝑍𝑂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=6.8−</m:t>
                    </m:r>
                  </m:oMath>
                </a14:m>
                <a:r>
                  <a:rPr lang="en-US" dirty="0"/>
                  <a:t>0.1 = 6.7 volts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95" y="4267200"/>
                <a:ext cx="3767058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751" t="-24590" b="-47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 descr="se04F1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81850" y="1893701"/>
            <a:ext cx="1562100" cy="2783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960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4" descr="se04F19"/>
          <p:cNvPicPr>
            <a:picLocks noChangeAspect="1" noChangeArrowheads="1"/>
          </p:cNvPicPr>
          <p:nvPr/>
        </p:nvPicPr>
        <p:blipFill>
          <a:blip r:embed="rId2" cstate="print"/>
          <a:srcRect l="55045" r="462" b="8331"/>
          <a:stretch>
            <a:fillRect/>
          </a:stretch>
        </p:blipFill>
        <p:spPr bwMode="auto">
          <a:xfrm>
            <a:off x="6791487" y="2609850"/>
            <a:ext cx="1843088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4" descr="se04F19"/>
          <p:cNvPicPr>
            <a:picLocks noChangeAspect="1" noChangeArrowheads="1"/>
          </p:cNvPicPr>
          <p:nvPr/>
        </p:nvPicPr>
        <p:blipFill>
          <a:blip r:embed="rId3" cstate="print"/>
          <a:srcRect r="51553" b="8925"/>
          <a:stretch>
            <a:fillRect/>
          </a:stretch>
        </p:blipFill>
        <p:spPr bwMode="auto">
          <a:xfrm>
            <a:off x="2956807" y="2912713"/>
            <a:ext cx="2027635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2" name="TextBox 5"/>
          <p:cNvSpPr txBox="1">
            <a:spLocks noChangeArrowheads="1"/>
          </p:cNvSpPr>
          <p:nvPr/>
        </p:nvSpPr>
        <p:spPr bwMode="auto">
          <a:xfrm>
            <a:off x="6896101" y="5438776"/>
            <a:ext cx="222170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 err="1">
                <a:solidFill>
                  <a:schemeClr val="accent2"/>
                </a:solidFill>
              </a:rPr>
              <a:t>Zener</a:t>
            </a:r>
            <a:r>
              <a:rPr lang="en-US" sz="1200" dirty="0">
                <a:solidFill>
                  <a:schemeClr val="accent2"/>
                </a:solidFill>
              </a:rPr>
              <a:t> diode replaced with equivalent circuit</a:t>
            </a:r>
          </a:p>
        </p:txBody>
      </p:sp>
      <p:sp>
        <p:nvSpPr>
          <p:cNvPr id="12293" name="TextBox 3"/>
          <p:cNvSpPr txBox="1">
            <a:spLocks noChangeArrowheads="1"/>
          </p:cNvSpPr>
          <p:nvPr/>
        </p:nvSpPr>
        <p:spPr bwMode="auto">
          <a:xfrm>
            <a:off x="2667000" y="865001"/>
            <a:ext cx="58293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err="1"/>
              <a:t>Zener</a:t>
            </a:r>
            <a:r>
              <a:rPr lang="en-US" sz="2400" dirty="0"/>
              <a:t>  Diode as a Shunt Regulator</a:t>
            </a:r>
          </a:p>
        </p:txBody>
      </p:sp>
      <p:sp>
        <p:nvSpPr>
          <p:cNvPr id="12294" name="Notched Right Arrow 7"/>
          <p:cNvSpPr>
            <a:spLocks noChangeArrowheads="1"/>
          </p:cNvSpPr>
          <p:nvPr/>
        </p:nvSpPr>
        <p:spPr bwMode="auto">
          <a:xfrm>
            <a:off x="5088338" y="3521274"/>
            <a:ext cx="1581150" cy="1006078"/>
          </a:xfrm>
          <a:prstGeom prst="notchedRightArrow">
            <a:avLst>
              <a:gd name="adj1" fmla="val 50000"/>
              <a:gd name="adj2" fmla="val 5000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81300" y="1303582"/>
                <a:ext cx="651510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350" dirty="0"/>
                  <a:t>After calculating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𝑍𝑂</m:t>
                        </m:r>
                      </m:sub>
                    </m:sSub>
                  </m:oMath>
                </a14:m>
                <a:r>
                  <a:rPr lang="en-US" sz="1350" dirty="0"/>
                  <a:t> , We make the equivalent circuit of the </a:t>
                </a:r>
                <a:r>
                  <a:rPr lang="en-US" sz="1350" dirty="0" err="1"/>
                  <a:t>zener</a:t>
                </a:r>
                <a:r>
                  <a:rPr lang="en-US" sz="1350" dirty="0"/>
                  <a:t> along with the external elements (Circuits),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595107"/>
                <a:ext cx="8686800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421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838450" y="1885952"/>
                <a:ext cx="5886450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350" dirty="0"/>
                  <a:t>Note that the external voltage and the resistor will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sz="1350" dirty="0"/>
                  <a:t> , So now we will have to redo the calculations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371600"/>
                <a:ext cx="7848600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544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779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 cstate="print"/>
          <a:srcRect l="37775" t="19373" r="33081" b="40758"/>
          <a:stretch>
            <a:fillRect/>
          </a:stretch>
        </p:blipFill>
        <p:spPr bwMode="auto">
          <a:xfrm>
            <a:off x="3231358" y="2140746"/>
            <a:ext cx="1603772" cy="49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81301" y="971552"/>
            <a:ext cx="4829175" cy="275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49418" y="2150271"/>
            <a:ext cx="1899047" cy="492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67076" y="2924176"/>
            <a:ext cx="2828925" cy="72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68292" y="4106468"/>
            <a:ext cx="3186113" cy="920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8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05112" y="3693320"/>
            <a:ext cx="5233988" cy="216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9160" name="Object 8"/>
          <p:cNvGraphicFramePr>
            <a:graphicFrameLocks noChangeAspect="1"/>
          </p:cNvGraphicFramePr>
          <p:nvPr>
            <p:extLst/>
          </p:nvPr>
        </p:nvGraphicFramePr>
        <p:xfrm>
          <a:off x="2850953" y="1443038"/>
          <a:ext cx="1234678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2" name="Equation" r:id="rId9" imgW="939600" imgH="228600" progId="Equation.3">
                  <p:embed/>
                </p:oleObj>
              </mc:Choice>
              <mc:Fallback>
                <p:oleObj name="Equation" r:id="rId9" imgW="939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0953" y="1443038"/>
                        <a:ext cx="1234678" cy="30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2" name="Picture 4" descr="se04F19"/>
          <p:cNvPicPr>
            <a:picLocks noChangeAspect="1" noChangeArrowheads="1"/>
          </p:cNvPicPr>
          <p:nvPr/>
        </p:nvPicPr>
        <p:blipFill>
          <a:blip r:embed="rId11" cstate="print"/>
          <a:srcRect l="55045" r="14206" b="8331"/>
          <a:stretch>
            <a:fillRect/>
          </a:stretch>
        </p:blipFill>
        <p:spPr bwMode="auto">
          <a:xfrm>
            <a:off x="8009337" y="1600201"/>
            <a:ext cx="887015" cy="1969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3" name="Rectangle 12"/>
          <p:cNvSpPr>
            <a:spLocks noChangeArrowheads="1"/>
          </p:cNvSpPr>
          <p:nvPr/>
        </p:nvSpPr>
        <p:spPr bwMode="auto">
          <a:xfrm>
            <a:off x="7067550" y="2227662"/>
            <a:ext cx="963790" cy="715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35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1350" i="1" baseline="-25000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1350" i="1" dirty="0">
                <a:latin typeface="Times New Roman" pitchFamily="18" charset="0"/>
                <a:cs typeface="Times New Roman" pitchFamily="18" charset="0"/>
              </a:rPr>
              <a:t> = 6.8 V </a:t>
            </a:r>
          </a:p>
          <a:p>
            <a:r>
              <a:rPr lang="en-US" sz="135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1350" i="1" baseline="-25000" dirty="0">
                <a:latin typeface="Times New Roman" pitchFamily="18" charset="0"/>
                <a:cs typeface="Times New Roman" pitchFamily="18" charset="0"/>
              </a:rPr>
              <a:t>Z  </a:t>
            </a:r>
            <a:r>
              <a:rPr lang="en-US" sz="1350" i="1" dirty="0">
                <a:latin typeface="Times New Roman" pitchFamily="18" charset="0"/>
                <a:cs typeface="Times New Roman" pitchFamily="18" charset="0"/>
              </a:rPr>
              <a:t> = 5 mA</a:t>
            </a:r>
          </a:p>
          <a:p>
            <a:r>
              <a:rPr lang="en-US" sz="135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350" i="1" dirty="0" err="1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1350" i="1" baseline="-25000" dirty="0" err="1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1350" i="1" dirty="0">
                <a:latin typeface="Times New Roman" pitchFamily="18" charset="0"/>
                <a:cs typeface="Times New Roman" pitchFamily="18" charset="0"/>
              </a:rPr>
              <a:t>  = 20 Ω</a:t>
            </a:r>
            <a:endParaRPr lang="en-US" sz="1350" dirty="0"/>
          </a:p>
        </p:txBody>
      </p:sp>
      <p:pic>
        <p:nvPicPr>
          <p:cNvPr id="12" name="Picture 4" descr="se04F19"/>
          <p:cNvPicPr>
            <a:picLocks noChangeAspect="1" noChangeArrowheads="1"/>
          </p:cNvPicPr>
          <p:nvPr/>
        </p:nvPicPr>
        <p:blipFill>
          <a:blip r:embed="rId11" cstate="print"/>
          <a:srcRect l="55045" r="462" b="8331"/>
          <a:stretch>
            <a:fillRect/>
          </a:stretch>
        </p:blipFill>
        <p:spPr bwMode="auto">
          <a:xfrm>
            <a:off x="7981951" y="3829051"/>
            <a:ext cx="1283494" cy="1969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3793334" y="5267430"/>
            <a:ext cx="2613597" cy="625469"/>
            <a:chOff x="1501775" y="5880239"/>
            <a:chExt cx="3484797" cy="833958"/>
          </a:xfrm>
        </p:grpSpPr>
        <p:pic>
          <p:nvPicPr>
            <p:cNvPr id="49159" name="Picture 7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501775" y="6376060"/>
              <a:ext cx="3381375" cy="338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 Box 17"/>
            <p:cNvSpPr txBox="1">
              <a:spLocks noChangeArrowheads="1"/>
            </p:cNvSpPr>
            <p:nvPr/>
          </p:nvSpPr>
          <p:spPr bwMode="auto">
            <a:xfrm>
              <a:off x="1527932" y="5880239"/>
              <a:ext cx="3458640" cy="738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0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0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0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0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US" sz="1500" dirty="0">
                  <a:solidFill>
                    <a:srgbClr val="FF3300"/>
                  </a:solidFill>
                </a:rPr>
                <a:t>Line Regulation  </a:t>
              </a:r>
              <a:r>
                <a:rPr lang="en-US" sz="1800" dirty="0">
                  <a:solidFill>
                    <a:srgbClr val="FF3300"/>
                  </a:solidFill>
                  <a:latin typeface="Monotype Corsiva" pitchFamily="66" charset="0"/>
                </a:rPr>
                <a:t>= </a:t>
              </a:r>
              <a:r>
                <a:rPr lang="en-US" sz="1800" dirty="0" err="1">
                  <a:solidFill>
                    <a:srgbClr val="FF3300"/>
                  </a:solidFill>
                  <a:latin typeface="Monotype Corsiva" pitchFamily="66" charset="0"/>
                  <a:cs typeface="Arial" charset="0"/>
                </a:rPr>
                <a:t>ΔV</a:t>
              </a:r>
              <a:r>
                <a:rPr lang="en-US" sz="1800" baseline="-25000" dirty="0" err="1">
                  <a:solidFill>
                    <a:srgbClr val="FF3300"/>
                  </a:solidFill>
                  <a:latin typeface="Monotype Corsiva" pitchFamily="66" charset="0"/>
                  <a:cs typeface="Arial" charset="0"/>
                </a:rPr>
                <a:t>o</a:t>
              </a:r>
              <a:r>
                <a:rPr lang="en-US" sz="1800" dirty="0">
                  <a:solidFill>
                    <a:srgbClr val="FF3300"/>
                  </a:solidFill>
                  <a:latin typeface="Monotype Corsiva" pitchFamily="66" charset="0"/>
                  <a:cs typeface="Arial" charset="0"/>
                </a:rPr>
                <a:t>/ΔV</a:t>
              </a:r>
              <a:r>
                <a:rPr lang="en-US" sz="1800" baseline="-25000" dirty="0">
                  <a:solidFill>
                    <a:srgbClr val="FF3300"/>
                  </a:solidFill>
                  <a:latin typeface="Monotype Corsiva" pitchFamily="66" charset="0"/>
                  <a:cs typeface="Arial" charset="0"/>
                </a:rPr>
                <a:t>s</a:t>
              </a:r>
              <a:endParaRPr lang="en-US" sz="1800" baseline="-25000" dirty="0">
                <a:solidFill>
                  <a:srgbClr val="FF3300"/>
                </a:solidFill>
                <a:latin typeface="Monotype Corsiva" pitchFamily="66" charset="0"/>
              </a:endParaRPr>
            </a:p>
            <a:p>
              <a:pPr algn="l" eaLnBrk="1" hangingPunct="1"/>
              <a:endParaRPr lang="en-US" sz="1800" baseline="-25000" dirty="0">
                <a:latin typeface="Monotype Corsiva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935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/>
          <p:cNvPicPr>
            <a:picLocks noChangeAspect="1" noChangeArrowheads="1"/>
          </p:cNvPicPr>
          <p:nvPr/>
        </p:nvPicPr>
        <p:blipFill>
          <a:blip r:embed="rId2" cstate="print">
            <a:lum bright="2000" contrast="20000"/>
          </a:blip>
          <a:srcRect/>
          <a:stretch>
            <a:fillRect/>
          </a:stretch>
        </p:blipFill>
        <p:spPr bwMode="auto">
          <a:xfrm>
            <a:off x="2671762" y="1137047"/>
            <a:ext cx="6853238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0224" y="1899050"/>
            <a:ext cx="2283619" cy="650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80224" y="2834284"/>
            <a:ext cx="3203972" cy="617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3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37274" y="3851197"/>
            <a:ext cx="3769519" cy="270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95687" y="5141241"/>
            <a:ext cx="2452688" cy="610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6268385" y="1924409"/>
            <a:ext cx="2628900" cy="507831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350" dirty="0"/>
              <a:t>Current through </a:t>
            </a:r>
            <a:r>
              <a:rPr lang="en-US" sz="1350" dirty="0" err="1"/>
              <a:t>zener</a:t>
            </a:r>
            <a:r>
              <a:rPr lang="en-US" sz="1350" dirty="0"/>
              <a:t> is reduced by 1 </a:t>
            </a:r>
            <a:r>
              <a:rPr lang="en-US" sz="1350" dirty="0" err="1"/>
              <a:t>mA</a:t>
            </a:r>
            <a:endParaRPr lang="en-US" sz="1350" dirty="0"/>
          </a:p>
        </p:txBody>
      </p:sp>
      <p:pic>
        <p:nvPicPr>
          <p:cNvPr id="10" name="Picture 4" descr="se04F19"/>
          <p:cNvPicPr>
            <a:picLocks noChangeAspect="1" noChangeArrowheads="1"/>
          </p:cNvPicPr>
          <p:nvPr/>
        </p:nvPicPr>
        <p:blipFill>
          <a:blip r:embed="rId7" cstate="print"/>
          <a:srcRect l="55045" r="462" b="8331"/>
          <a:stretch>
            <a:fillRect/>
          </a:stretch>
        </p:blipFill>
        <p:spPr bwMode="auto">
          <a:xfrm>
            <a:off x="7981951" y="3143251"/>
            <a:ext cx="1283494" cy="1969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93748" y="4422873"/>
                <a:ext cx="1606081" cy="390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6.8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2000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=3.4</m:t>
                      </m:r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995" y="4754164"/>
                <a:ext cx="2145203" cy="5203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92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50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953" y="1615342"/>
            <a:ext cx="6701452" cy="800100"/>
          </a:xfrm>
          <a:prstGeom prst="rect">
            <a:avLst/>
          </a:prstGeom>
        </p:spPr>
      </p:pic>
      <p:pic>
        <p:nvPicPr>
          <p:cNvPr id="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1926" y="1085852"/>
            <a:ext cx="3852863" cy="250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01611" y="2677290"/>
            <a:ext cx="2124075" cy="89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4"/>
          <p:cNvGrpSpPr/>
          <p:nvPr/>
        </p:nvGrpSpPr>
        <p:grpSpPr>
          <a:xfrm>
            <a:off x="2952751" y="4572002"/>
            <a:ext cx="3108128" cy="692633"/>
            <a:chOff x="4999832" y="5659667"/>
            <a:chExt cx="4144170" cy="923511"/>
          </a:xfrm>
        </p:grpSpPr>
        <p:grpSp>
          <p:nvGrpSpPr>
            <p:cNvPr id="6" name="Group 5"/>
            <p:cNvGrpSpPr/>
            <p:nvPr/>
          </p:nvGrpSpPr>
          <p:grpSpPr>
            <a:xfrm>
              <a:off x="4999832" y="5659667"/>
              <a:ext cx="2438400" cy="923511"/>
              <a:chOff x="4999832" y="5659667"/>
              <a:chExt cx="2438400" cy="923511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5867400" y="6183069"/>
                <a:ext cx="1436719" cy="4001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350" i="1" dirty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en-US" sz="1350" i="1" baseline="-25000" dirty="0">
                    <a:latin typeface="Times New Roman" pitchFamily="18" charset="0"/>
                    <a:cs typeface="Times New Roman" pitchFamily="18" charset="0"/>
                  </a:rPr>
                  <a:t>ZK</a:t>
                </a:r>
                <a:r>
                  <a:rPr lang="en-US" sz="1350" i="1" dirty="0">
                    <a:latin typeface="Times New Roman" pitchFamily="18" charset="0"/>
                    <a:cs typeface="Times New Roman" pitchFamily="18" charset="0"/>
                  </a:rPr>
                  <a:t> = 0.2 mA</a:t>
                </a:r>
                <a:endParaRPr lang="en-US" sz="1350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999832" y="5659667"/>
                <a:ext cx="2438400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The current reduced below </a:t>
                </a: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7241495" y="6183069"/>
              <a:ext cx="190250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/>
                <a:t>So not regulating</a:t>
              </a:r>
            </a:p>
          </p:txBody>
        </p:sp>
      </p:grpSp>
      <p:pic>
        <p:nvPicPr>
          <p:cNvPr id="10" name="Picture 4" descr="se04F19"/>
          <p:cNvPicPr>
            <a:picLocks noChangeAspect="1" noChangeArrowheads="1"/>
          </p:cNvPicPr>
          <p:nvPr/>
        </p:nvPicPr>
        <p:blipFill>
          <a:blip r:embed="rId5" cstate="print"/>
          <a:srcRect l="55045" r="462" b="8331"/>
          <a:stretch>
            <a:fillRect/>
          </a:stretch>
        </p:blipFill>
        <p:spPr bwMode="auto">
          <a:xfrm>
            <a:off x="7239001" y="2777489"/>
            <a:ext cx="1969294" cy="302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6322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 descr="se03F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676401"/>
            <a:ext cx="7793038" cy="387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9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PN Junction with an Applied Voltage</a:t>
            </a:r>
          </a:p>
        </p:txBody>
      </p:sp>
    </p:spTree>
    <p:extLst>
      <p:ext uri="{BB962C8B-B14F-4D97-AF65-F5344CB8AC3E}">
        <p14:creationId xmlns:p14="http://schemas.microsoft.com/office/powerpoint/2010/main" val="117575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2" y="1321596"/>
            <a:ext cx="6718697" cy="18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65873" y="4833938"/>
            <a:ext cx="186094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18312" y="2074071"/>
            <a:ext cx="1464469" cy="260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933702" y="1716881"/>
            <a:ext cx="3121819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350"/>
              <a:t>At the edge of breakdown region</a:t>
            </a:r>
          </a:p>
        </p:txBody>
      </p:sp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04023" y="2466976"/>
            <a:ext cx="1408509" cy="23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se04F1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63928" y="2075261"/>
            <a:ext cx="2861072" cy="3049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809875" y="2740819"/>
            <a:ext cx="2887266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350"/>
              <a:t>The lowest current through </a:t>
            </a:r>
            <a:r>
              <a:rPr lang="en-US" sz="1350" i="1"/>
              <a:t>R</a:t>
            </a:r>
          </a:p>
        </p:txBody>
      </p:sp>
      <p:pic>
        <p:nvPicPr>
          <p:cNvPr id="11" name="Picture 4" descr="se04F19"/>
          <p:cNvPicPr>
            <a:picLocks noChangeAspect="1" noChangeArrowheads="1"/>
          </p:cNvPicPr>
          <p:nvPr/>
        </p:nvPicPr>
        <p:blipFill>
          <a:blip r:embed="rId7" cstate="print"/>
          <a:srcRect r="51553" b="8925"/>
          <a:stretch>
            <a:fillRect/>
          </a:stretch>
        </p:blipFill>
        <p:spPr bwMode="auto">
          <a:xfrm>
            <a:off x="5236369" y="3825480"/>
            <a:ext cx="1420416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6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88508" y="3108724"/>
            <a:ext cx="1921669" cy="21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7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383757" y="3838576"/>
            <a:ext cx="1427560" cy="191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871789" y="3446860"/>
            <a:ext cx="1914525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350"/>
              <a:t>The load current is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902744" y="4429125"/>
            <a:ext cx="1176338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350"/>
              <a:t>Min </a:t>
            </a:r>
            <a:r>
              <a:rPr lang="en-US" sz="1350" i="1"/>
              <a:t>R</a:t>
            </a:r>
            <a:r>
              <a:rPr lang="en-US" sz="1350" i="1" baseline="-2500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28831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title"/>
          </p:nvPr>
        </p:nvSpPr>
        <p:spPr>
          <a:xfrm>
            <a:off x="2209800" y="215900"/>
            <a:ext cx="7772400" cy="1536700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EE-215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2"/>
                </a:solidFill>
              </a:rPr>
              <a:t>Lectures</a:t>
            </a:r>
            <a:br>
              <a:rPr lang="en-US" dirty="0" smtClean="0">
                <a:solidFill>
                  <a:schemeClr val="accent2"/>
                </a:solidFill>
              </a:rPr>
            </a:br>
            <a:endParaRPr lang="en-US" dirty="0" smtClean="0"/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1524000" y="1971676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600"/>
              <a:t>Electronic Devices &amp; Circuits</a:t>
            </a:r>
            <a:endParaRPr lang="en-US" sz="3600" b="1"/>
          </a:p>
        </p:txBody>
      </p:sp>
      <p:sp>
        <p:nvSpPr>
          <p:cNvPr id="13316" name="Rectangle 5"/>
          <p:cNvSpPr>
            <a:spLocks noChangeArrowheads="1"/>
          </p:cNvSpPr>
          <p:nvPr/>
        </p:nvSpPr>
        <p:spPr bwMode="auto">
          <a:xfrm>
            <a:off x="3352800" y="2743200"/>
            <a:ext cx="594360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defRPr/>
            </a:pPr>
            <a:r>
              <a:rPr lang="en-US" dirty="0">
                <a:latin typeface="Arial" pitchFamily="34" charset="0"/>
              </a:rPr>
              <a:t>    Text Book: Chapter </a:t>
            </a:r>
            <a:r>
              <a:rPr lang="en-US" dirty="0">
                <a:latin typeface="Arial" pitchFamily="34" charset="0"/>
              </a:rPr>
              <a:t>04 </a:t>
            </a:r>
            <a:r>
              <a:rPr lang="en-US" dirty="0">
                <a:latin typeface="Arial" pitchFamily="34" charset="0"/>
              </a:rPr>
              <a:t>(</a:t>
            </a:r>
            <a:r>
              <a:rPr lang="en-US" dirty="0" err="1">
                <a:latin typeface="Arial" pitchFamily="34" charset="0"/>
              </a:rPr>
              <a:t>S</a:t>
            </a:r>
            <a:r>
              <a:rPr lang="en-US" cap="all" dirty="0" err="1">
                <a:latin typeface="Arial" pitchFamily="34" charset="0"/>
              </a:rPr>
              <a:t>edra</a:t>
            </a:r>
            <a:r>
              <a:rPr lang="en-US" cap="all" dirty="0">
                <a:latin typeface="Arial" pitchFamily="34" charset="0"/>
              </a:rPr>
              <a:t>/Smith</a:t>
            </a:r>
            <a:r>
              <a:rPr lang="en-US" dirty="0">
                <a:latin typeface="Arial" pitchFamily="34" charset="0"/>
              </a:rPr>
              <a:t>   6</a:t>
            </a:r>
            <a:r>
              <a:rPr lang="en-US" baseline="30000" dirty="0">
                <a:latin typeface="Arial" pitchFamily="34" charset="0"/>
              </a:rPr>
              <a:t>th</a:t>
            </a:r>
            <a:r>
              <a:rPr lang="en-US" dirty="0">
                <a:latin typeface="Arial" pitchFamily="34" charset="0"/>
              </a:rPr>
              <a:t> Ed) 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dirty="0">
                <a:solidFill>
                  <a:schemeClr val="tx2"/>
                </a:solidFill>
                <a:latin typeface="Arial" pitchFamily="34" charset="0"/>
              </a:rPr>
              <a:t>  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dirty="0">
                <a:latin typeface="Arial" pitchFamily="34" charset="0"/>
              </a:rPr>
              <a:t>    </a:t>
            </a:r>
          </a:p>
        </p:txBody>
      </p:sp>
      <p:sp>
        <p:nvSpPr>
          <p:cNvPr id="16389" name="Rectangle 7"/>
          <p:cNvSpPr>
            <a:spLocks noChangeArrowheads="1"/>
          </p:cNvSpPr>
          <p:nvPr/>
        </p:nvSpPr>
        <p:spPr bwMode="auto">
          <a:xfrm>
            <a:off x="1828800" y="5170488"/>
            <a:ext cx="533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000" dirty="0"/>
              <a:t>Instructor: </a:t>
            </a:r>
            <a:r>
              <a:rPr lang="en-US" sz="2000" dirty="0"/>
              <a:t>Shakeel Alvi</a:t>
            </a:r>
            <a:endParaRPr lang="en-US" sz="2000" dirty="0"/>
          </a:p>
          <a:p>
            <a:pPr marL="342900" indent="-342900">
              <a:spcBef>
                <a:spcPct val="20000"/>
              </a:spcBef>
            </a:pPr>
            <a:r>
              <a:rPr lang="en-US" sz="2000" dirty="0"/>
              <a:t>Class: BEE </a:t>
            </a:r>
            <a:r>
              <a:rPr lang="en-US" sz="2000" dirty="0"/>
              <a:t>12 C&amp;D</a:t>
            </a:r>
            <a:endParaRPr lang="en-US" sz="2000" dirty="0"/>
          </a:p>
        </p:txBody>
      </p:sp>
      <p:sp>
        <p:nvSpPr>
          <p:cNvPr id="16390" name="Text Box 4"/>
          <p:cNvSpPr txBox="1">
            <a:spLocks noChangeArrowheads="1"/>
          </p:cNvSpPr>
          <p:nvPr/>
        </p:nvSpPr>
        <p:spPr bwMode="auto">
          <a:xfrm>
            <a:off x="1803400" y="6034088"/>
            <a:ext cx="35154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>
                <a:solidFill>
                  <a:schemeClr val="accent2"/>
                </a:solidFill>
              </a:rPr>
              <a:t>Electrical  Engineering Department</a:t>
            </a:r>
          </a:p>
        </p:txBody>
      </p:sp>
      <p:sp>
        <p:nvSpPr>
          <p:cNvPr id="14344" name="Rectangle 8"/>
          <p:cNvSpPr>
            <a:spLocks noChangeArrowheads="1"/>
          </p:cNvSpPr>
          <p:nvPr/>
        </p:nvSpPr>
        <p:spPr bwMode="auto">
          <a:xfrm>
            <a:off x="4343400" y="3276601"/>
            <a:ext cx="60198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2000" b="1" dirty="0">
                <a:solidFill>
                  <a:schemeClr val="tx2"/>
                </a:solidFill>
                <a:latin typeface="Arial" pitchFamily="34" charset="0"/>
              </a:rPr>
              <a:t>Diodes</a:t>
            </a:r>
            <a:endParaRPr lang="en-US" sz="2000" b="1" dirty="0">
              <a:solidFill>
                <a:schemeClr val="tx2"/>
              </a:solidFill>
              <a:latin typeface="Arial" pitchFamily="34" charset="0"/>
            </a:endParaRPr>
          </a:p>
          <a:p>
            <a:pPr marL="633413" indent="-633413">
              <a:defRPr/>
            </a:pPr>
            <a:r>
              <a:rPr lang="en-US" sz="2000" b="1" dirty="0">
                <a:latin typeface="Arial" pitchFamily="34" charset="0"/>
              </a:rPr>
              <a:t>      	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4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.1  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Ideal Diode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  <a:p>
            <a:pPr marL="633413" indent="-633413"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4.1.1 Current–Voltage Characteristic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633413" indent="-633413"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4.1.2 A Simple Application: The Rectifier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1201738" indent="-738188">
              <a:tabLst>
                <a:tab pos="627063" algn="l"/>
              </a:tabLst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4.1.3 Diode Logic Gates</a:t>
            </a:r>
          </a:p>
          <a:p>
            <a:pPr marL="1201738" indent="-738188">
              <a:tabLst>
                <a:tab pos="627063" algn="l"/>
              </a:tabLst>
              <a:defRPr/>
            </a:pPr>
            <a:r>
              <a:rPr lang="en-US" sz="2000" b="1" dirty="0">
                <a:latin typeface="Arial" pitchFamily="34" charset="0"/>
              </a:rPr>
              <a:t>   </a:t>
            </a:r>
            <a:endParaRPr lang="en-US" sz="2000" dirty="0">
              <a:latin typeface="Arial" pitchFamily="34" charset="0"/>
            </a:endParaRPr>
          </a:p>
          <a:p>
            <a:pPr marL="633413" indent="-633413">
              <a:defRPr/>
            </a:pPr>
            <a:endParaRPr lang="en-US" sz="2000" b="1" dirty="0">
              <a:latin typeface="Arial" pitchFamily="34" charset="0"/>
            </a:endParaRPr>
          </a:p>
          <a:p>
            <a:pPr marL="633413" indent="-633413">
              <a:defRPr/>
            </a:pPr>
            <a:r>
              <a:rPr lang="en-US" sz="2000" b="1" dirty="0">
                <a:latin typeface="Arial" pitchFamily="34" charset="0"/>
              </a:rPr>
              <a:t>	</a:t>
            </a:r>
          </a:p>
          <a:p>
            <a:pPr marL="633413" indent="-633413">
              <a:defRPr/>
            </a:pPr>
            <a:endParaRPr lang="en-US" sz="2000" b="1" dirty="0">
              <a:latin typeface="Arial" pitchFamily="34" charset="0"/>
            </a:endParaRPr>
          </a:p>
          <a:p>
            <a:pPr marL="633413" indent="-633413">
              <a:defRPr/>
            </a:pPr>
            <a:r>
              <a:rPr lang="en-US" sz="2000" b="1" dirty="0">
                <a:latin typeface="Arial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37314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0" y="228601"/>
            <a:ext cx="91440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FFFF"/>
                </a:solidFill>
                <a:latin typeface="GothamRounded-Bold"/>
              </a:rPr>
              <a:t>1. </a:t>
            </a:r>
            <a:r>
              <a:rPr lang="en-US" sz="2400" dirty="0">
                <a:solidFill>
                  <a:srgbClr val="000000"/>
                </a:solidFill>
                <a:latin typeface="GothamRounded-Book"/>
              </a:rPr>
              <a:t>The characteristics of </a:t>
            </a:r>
            <a:r>
              <a:rPr lang="en-US" sz="2400" b="1" dirty="0">
                <a:solidFill>
                  <a:srgbClr val="FF0000"/>
                </a:solidFill>
                <a:latin typeface="GothamRounded-Book"/>
              </a:rPr>
              <a:t>the ideal diode </a:t>
            </a:r>
            <a:r>
              <a:rPr lang="en-US" sz="2400" dirty="0">
                <a:solidFill>
                  <a:srgbClr val="000000"/>
                </a:solidFill>
                <a:latin typeface="GothamRounded-Book"/>
              </a:rPr>
              <a:t>and how to analyze and design </a:t>
            </a:r>
            <a:r>
              <a:rPr lang="en-US" sz="2400" dirty="0">
                <a:solidFill>
                  <a:srgbClr val="000000"/>
                </a:solidFill>
                <a:latin typeface="GothamRounded-Book"/>
              </a:rPr>
              <a:t>circuits containing </a:t>
            </a:r>
            <a:r>
              <a:rPr lang="en-US" sz="2400" dirty="0">
                <a:solidFill>
                  <a:srgbClr val="000000"/>
                </a:solidFill>
                <a:latin typeface="GothamRounded-Book"/>
              </a:rPr>
              <a:t>multiple ideal diodes together with resistors and </a:t>
            </a:r>
            <a:r>
              <a:rPr lang="en-US" sz="2400" dirty="0">
                <a:solidFill>
                  <a:srgbClr val="000000"/>
                </a:solidFill>
                <a:latin typeface="GothamRounded-Book"/>
              </a:rPr>
              <a:t>dc sources </a:t>
            </a:r>
            <a:r>
              <a:rPr lang="en-US" sz="2400" dirty="0">
                <a:solidFill>
                  <a:srgbClr val="000000"/>
                </a:solidFill>
                <a:latin typeface="GothamRounded-Book"/>
              </a:rPr>
              <a:t>to realize useful and interesting </a:t>
            </a:r>
            <a:r>
              <a:rPr lang="en-US" sz="2400" b="1" dirty="0">
                <a:solidFill>
                  <a:srgbClr val="FF0000"/>
                </a:solidFill>
                <a:latin typeface="GothamRounded-Book"/>
              </a:rPr>
              <a:t>nonlinear functions</a:t>
            </a:r>
            <a:r>
              <a:rPr lang="en-US" sz="2400" b="1" dirty="0">
                <a:solidFill>
                  <a:srgbClr val="FF0000"/>
                </a:solidFill>
                <a:latin typeface="GothamRounded-Book"/>
              </a:rPr>
              <a:t>.</a:t>
            </a:r>
          </a:p>
          <a:p>
            <a:endParaRPr lang="en-US" sz="2400" dirty="0">
              <a:solidFill>
                <a:srgbClr val="000000"/>
              </a:solidFill>
              <a:latin typeface="GothamRounded-Book"/>
            </a:endParaRPr>
          </a:p>
          <a:p>
            <a:r>
              <a:rPr lang="en-US" sz="2400" b="1" dirty="0">
                <a:solidFill>
                  <a:srgbClr val="00FFFF"/>
                </a:solidFill>
                <a:latin typeface="GothamRounded-Bold"/>
              </a:rPr>
              <a:t>2. </a:t>
            </a:r>
            <a:r>
              <a:rPr lang="en-US" sz="2400" dirty="0">
                <a:solidFill>
                  <a:srgbClr val="000000"/>
                </a:solidFill>
                <a:latin typeface="GothamRounded-Book"/>
              </a:rPr>
              <a:t>The details of </a:t>
            </a:r>
            <a:r>
              <a:rPr lang="en-US" sz="2400" b="1" dirty="0">
                <a:solidFill>
                  <a:srgbClr val="FF0000"/>
                </a:solidFill>
                <a:latin typeface="GothamRounded-Book"/>
              </a:rPr>
              <a:t>the </a:t>
            </a:r>
            <a:r>
              <a:rPr lang="en-US" sz="2400" b="1" i="1" dirty="0" err="1">
                <a:solidFill>
                  <a:srgbClr val="FF0000"/>
                </a:solidFill>
                <a:latin typeface="TimesNewRoman,Italic"/>
              </a:rPr>
              <a:t>i</a:t>
            </a:r>
            <a:r>
              <a:rPr lang="en-US" sz="2400" b="1" i="1" dirty="0">
                <a:solidFill>
                  <a:srgbClr val="FF0000"/>
                </a:solidFill>
                <a:latin typeface="TimesNewRoman,Italic"/>
              </a:rPr>
              <a:t>–</a:t>
            </a:r>
            <a:r>
              <a:rPr lang="en-US" sz="2400" b="1" i="1" dirty="0">
                <a:solidFill>
                  <a:srgbClr val="FF0000"/>
                </a:solidFill>
                <a:latin typeface="NewBaskervilleStd-Italic"/>
              </a:rPr>
              <a:t>v </a:t>
            </a:r>
            <a:r>
              <a:rPr lang="en-US" sz="2400" b="1" dirty="0">
                <a:solidFill>
                  <a:srgbClr val="FF0000"/>
                </a:solidFill>
                <a:latin typeface="GothamRounded-Book"/>
              </a:rPr>
              <a:t>characteristic </a:t>
            </a:r>
            <a:r>
              <a:rPr lang="en-US" sz="2400" dirty="0">
                <a:solidFill>
                  <a:srgbClr val="000000"/>
                </a:solidFill>
                <a:latin typeface="GothamRounded-Book"/>
              </a:rPr>
              <a:t>of the junction diode (which was </a:t>
            </a:r>
            <a:r>
              <a:rPr lang="en-US" sz="2400" dirty="0">
                <a:solidFill>
                  <a:srgbClr val="000000"/>
                </a:solidFill>
                <a:latin typeface="GothamRounded-Book"/>
              </a:rPr>
              <a:t>derived in </a:t>
            </a:r>
            <a:r>
              <a:rPr lang="en-US" sz="2400" dirty="0">
                <a:solidFill>
                  <a:srgbClr val="000000"/>
                </a:solidFill>
                <a:latin typeface="GothamRounded-Book"/>
              </a:rPr>
              <a:t>Chapter 3) and how to use it to analyze diode circuits </a:t>
            </a:r>
            <a:r>
              <a:rPr lang="en-US" sz="2400" dirty="0">
                <a:solidFill>
                  <a:srgbClr val="000000"/>
                </a:solidFill>
                <a:latin typeface="GothamRounded-Book"/>
              </a:rPr>
              <a:t>operating in </a:t>
            </a:r>
            <a:r>
              <a:rPr lang="en-US" sz="2400" dirty="0">
                <a:solidFill>
                  <a:srgbClr val="000000"/>
                </a:solidFill>
                <a:latin typeface="GothamRounded-Book"/>
              </a:rPr>
              <a:t>the various bias regions: </a:t>
            </a:r>
            <a:r>
              <a:rPr lang="en-US" sz="2400" b="1" dirty="0">
                <a:solidFill>
                  <a:srgbClr val="FF0000"/>
                </a:solidFill>
                <a:latin typeface="GothamRounded-Book"/>
              </a:rPr>
              <a:t>forward, reverse, and breakdown</a:t>
            </a:r>
            <a:r>
              <a:rPr lang="en-US" sz="2400" b="1" dirty="0">
                <a:solidFill>
                  <a:srgbClr val="FF0000"/>
                </a:solidFill>
                <a:latin typeface="GothamRounded-Book"/>
              </a:rPr>
              <a:t>.</a:t>
            </a:r>
          </a:p>
          <a:p>
            <a:endParaRPr lang="en-US" sz="2400" dirty="0">
              <a:solidFill>
                <a:srgbClr val="000000"/>
              </a:solidFill>
              <a:latin typeface="GothamRounded-Book"/>
            </a:endParaRPr>
          </a:p>
          <a:p>
            <a:r>
              <a:rPr lang="en-US" sz="2400" b="1" dirty="0">
                <a:solidFill>
                  <a:srgbClr val="00FFFF"/>
                </a:solidFill>
                <a:latin typeface="GothamRounded-Bold"/>
              </a:rPr>
              <a:t>3. </a:t>
            </a:r>
            <a:r>
              <a:rPr lang="en-US" sz="2400" dirty="0">
                <a:solidFill>
                  <a:srgbClr val="000000"/>
                </a:solidFill>
                <a:latin typeface="GothamRounded-Book"/>
              </a:rPr>
              <a:t>A simple but effective model of the diode </a:t>
            </a:r>
            <a:r>
              <a:rPr lang="en-US" sz="2400" i="1" dirty="0" err="1">
                <a:solidFill>
                  <a:srgbClr val="000000"/>
                </a:solidFill>
                <a:latin typeface="TimesNewRoman,Italic"/>
              </a:rPr>
              <a:t>i</a:t>
            </a:r>
            <a:r>
              <a:rPr lang="en-US" sz="2400" i="1" dirty="0">
                <a:solidFill>
                  <a:srgbClr val="000000"/>
                </a:solidFill>
                <a:latin typeface="TimesNewRoman,Italic"/>
              </a:rPr>
              <a:t>–</a:t>
            </a:r>
            <a:r>
              <a:rPr lang="en-US" sz="2400" i="1" dirty="0">
                <a:solidFill>
                  <a:srgbClr val="000000"/>
                </a:solidFill>
                <a:latin typeface="NewBaskervilleStd-Italic"/>
              </a:rPr>
              <a:t>v </a:t>
            </a:r>
            <a:r>
              <a:rPr lang="en-US" sz="2400" dirty="0">
                <a:solidFill>
                  <a:srgbClr val="000000"/>
                </a:solidFill>
                <a:latin typeface="GothamRounded-Book"/>
              </a:rPr>
              <a:t>characteristic in the </a:t>
            </a:r>
            <a:r>
              <a:rPr lang="en-US" sz="2400" dirty="0">
                <a:solidFill>
                  <a:srgbClr val="000000"/>
                </a:solidFill>
                <a:latin typeface="GothamRounded-Book"/>
              </a:rPr>
              <a:t>forward direction</a:t>
            </a:r>
            <a:r>
              <a:rPr lang="en-US" sz="2400" dirty="0">
                <a:solidFill>
                  <a:srgbClr val="000000"/>
                </a:solidFill>
                <a:latin typeface="GothamRounded-Book"/>
              </a:rPr>
              <a:t>; the </a:t>
            </a:r>
            <a:r>
              <a:rPr lang="en-US" sz="2400" b="1" dirty="0">
                <a:solidFill>
                  <a:srgbClr val="FF0000"/>
                </a:solidFill>
                <a:latin typeface="GothamRounded-Book"/>
              </a:rPr>
              <a:t>constant-voltage-drop model</a:t>
            </a:r>
            <a:r>
              <a:rPr lang="en-US" sz="2400" b="1" dirty="0">
                <a:solidFill>
                  <a:srgbClr val="FF0000"/>
                </a:solidFill>
                <a:latin typeface="GothamRounded-Book"/>
              </a:rPr>
              <a:t>.</a:t>
            </a:r>
          </a:p>
          <a:p>
            <a:endParaRPr lang="en-US" sz="2400" dirty="0">
              <a:solidFill>
                <a:srgbClr val="000000"/>
              </a:solidFill>
              <a:latin typeface="GothamRounded-Book"/>
            </a:endParaRPr>
          </a:p>
          <a:p>
            <a:r>
              <a:rPr lang="en-US" sz="2400" b="1" dirty="0">
                <a:solidFill>
                  <a:srgbClr val="00FFFF"/>
                </a:solidFill>
                <a:latin typeface="GothamRounded-Bold"/>
              </a:rPr>
              <a:t>4. </a:t>
            </a:r>
            <a:r>
              <a:rPr lang="en-US" sz="2400" dirty="0">
                <a:solidFill>
                  <a:srgbClr val="000000"/>
                </a:solidFill>
                <a:latin typeface="GothamRounded-Book"/>
              </a:rPr>
              <a:t>A powerful technique for the application and modeling of the diode (</a:t>
            </a:r>
            <a:r>
              <a:rPr lang="en-US" sz="2400" dirty="0">
                <a:solidFill>
                  <a:srgbClr val="000000"/>
                </a:solidFill>
                <a:latin typeface="GothamRounded-Book"/>
              </a:rPr>
              <a:t>and in </a:t>
            </a:r>
            <a:r>
              <a:rPr lang="en-US" sz="2400" dirty="0">
                <a:solidFill>
                  <a:srgbClr val="000000"/>
                </a:solidFill>
                <a:latin typeface="GothamRounded-Book"/>
              </a:rPr>
              <a:t>later chapters, transistors): dc-biasing the diode and modeling its </a:t>
            </a:r>
            <a:r>
              <a:rPr lang="en-US" sz="2400" dirty="0">
                <a:solidFill>
                  <a:srgbClr val="000000"/>
                </a:solidFill>
                <a:latin typeface="GothamRounded-Book"/>
              </a:rPr>
              <a:t>operation for </a:t>
            </a:r>
            <a:r>
              <a:rPr lang="en-US" sz="2400" dirty="0">
                <a:solidFill>
                  <a:srgbClr val="000000"/>
                </a:solidFill>
                <a:latin typeface="GothamRounded-Book"/>
              </a:rPr>
              <a:t>small signals around the dc operating point by means of </a:t>
            </a:r>
            <a:r>
              <a:rPr lang="en-US" sz="2400" dirty="0">
                <a:solidFill>
                  <a:srgbClr val="000000"/>
                </a:solidFill>
                <a:latin typeface="GothamRounded-Book"/>
              </a:rPr>
              <a:t>the </a:t>
            </a:r>
            <a:r>
              <a:rPr lang="en-US" sz="2400" b="1" dirty="0">
                <a:solidFill>
                  <a:srgbClr val="FF0000"/>
                </a:solidFill>
                <a:latin typeface="GothamRounded-Book"/>
              </a:rPr>
              <a:t>small-signal </a:t>
            </a:r>
            <a:r>
              <a:rPr lang="en-US" sz="2400" b="1" dirty="0">
                <a:solidFill>
                  <a:srgbClr val="FF0000"/>
                </a:solidFill>
                <a:latin typeface="GothamRounded-Book"/>
              </a:rPr>
              <a:t>model</a:t>
            </a:r>
            <a:r>
              <a:rPr lang="en-US" sz="2400" dirty="0">
                <a:solidFill>
                  <a:srgbClr val="000000"/>
                </a:solidFill>
                <a:latin typeface="GothamRounded-Book"/>
              </a:rPr>
              <a:t>.</a:t>
            </a:r>
            <a:endParaRPr lang="en-US" sz="2400" dirty="0">
              <a:solidFill>
                <a:srgbClr val="000000"/>
              </a:solidFill>
              <a:latin typeface="GothamRounded-Book"/>
            </a:endParaRPr>
          </a:p>
        </p:txBody>
      </p:sp>
    </p:spTree>
    <p:extLst>
      <p:ext uri="{BB962C8B-B14F-4D97-AF65-F5344CB8AC3E}">
        <p14:creationId xmlns:p14="http://schemas.microsoft.com/office/powerpoint/2010/main" val="350212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0" y="609600"/>
            <a:ext cx="9144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FFFF"/>
                </a:solidFill>
                <a:latin typeface="GothamRounded-Bold"/>
              </a:rPr>
              <a:t>5. </a:t>
            </a:r>
            <a:r>
              <a:rPr lang="en-US" sz="2800" dirty="0">
                <a:solidFill>
                  <a:srgbClr val="000000"/>
                </a:solidFill>
                <a:latin typeface="GothamRounded-Book"/>
              </a:rPr>
              <a:t>The use of </a:t>
            </a:r>
            <a:r>
              <a:rPr lang="en-US" sz="2800" b="1" dirty="0">
                <a:solidFill>
                  <a:srgbClr val="FF0000"/>
                </a:solidFill>
                <a:latin typeface="GothamRounded-Book"/>
              </a:rPr>
              <a:t>a string of forward-biased diodes </a:t>
            </a:r>
            <a:r>
              <a:rPr lang="en-US" sz="2800" dirty="0">
                <a:solidFill>
                  <a:srgbClr val="000000"/>
                </a:solidFill>
                <a:latin typeface="GothamRounded-Book"/>
              </a:rPr>
              <a:t>and of diodes operating </a:t>
            </a:r>
            <a:r>
              <a:rPr lang="en-US" sz="2800" dirty="0">
                <a:solidFill>
                  <a:srgbClr val="000000"/>
                </a:solidFill>
                <a:latin typeface="GothamRounded-Book"/>
              </a:rPr>
              <a:t>in the </a:t>
            </a:r>
            <a:r>
              <a:rPr lang="en-US" sz="2800" dirty="0">
                <a:solidFill>
                  <a:srgbClr val="000000"/>
                </a:solidFill>
                <a:latin typeface="GothamRounded-Book"/>
              </a:rPr>
              <a:t>breakdown region (</a:t>
            </a:r>
            <a:r>
              <a:rPr lang="en-US" sz="2800" b="1" dirty="0" err="1">
                <a:solidFill>
                  <a:srgbClr val="FF0000"/>
                </a:solidFill>
                <a:latin typeface="GothamRounded-Book"/>
              </a:rPr>
              <a:t>zener</a:t>
            </a:r>
            <a:r>
              <a:rPr lang="en-US" sz="2800" b="1" dirty="0">
                <a:solidFill>
                  <a:srgbClr val="FF0000"/>
                </a:solidFill>
                <a:latin typeface="GothamRounded-Book"/>
              </a:rPr>
              <a:t> diodes</a:t>
            </a:r>
            <a:r>
              <a:rPr lang="en-US" sz="2800" dirty="0">
                <a:solidFill>
                  <a:srgbClr val="000000"/>
                </a:solidFill>
                <a:latin typeface="GothamRounded-Book"/>
              </a:rPr>
              <a:t>), to provide constant dc voltages</a:t>
            </a:r>
          </a:p>
          <a:p>
            <a:r>
              <a:rPr lang="en-US" sz="2800" dirty="0">
                <a:solidFill>
                  <a:srgbClr val="000000"/>
                </a:solidFill>
                <a:latin typeface="GothamRounded-Book"/>
              </a:rPr>
              <a:t>(voltage regulators</a:t>
            </a:r>
            <a:r>
              <a:rPr lang="en-US" sz="2800" dirty="0">
                <a:solidFill>
                  <a:srgbClr val="000000"/>
                </a:solidFill>
                <a:latin typeface="GothamRounded-Book"/>
              </a:rPr>
              <a:t>).</a:t>
            </a:r>
          </a:p>
          <a:p>
            <a:endParaRPr lang="en-US" sz="2800" dirty="0">
              <a:solidFill>
                <a:srgbClr val="000000"/>
              </a:solidFill>
              <a:latin typeface="GothamRounded-Book"/>
            </a:endParaRPr>
          </a:p>
          <a:p>
            <a:r>
              <a:rPr lang="en-US" sz="2800" b="1" dirty="0">
                <a:solidFill>
                  <a:srgbClr val="00FFFF"/>
                </a:solidFill>
                <a:latin typeface="GothamRounded-Bold"/>
              </a:rPr>
              <a:t>6. </a:t>
            </a:r>
            <a:r>
              <a:rPr lang="en-US" sz="2800" dirty="0">
                <a:solidFill>
                  <a:srgbClr val="000000"/>
                </a:solidFill>
                <a:latin typeface="GothamRounded-Book"/>
              </a:rPr>
              <a:t>Application of the diode in the design </a:t>
            </a:r>
            <a:r>
              <a:rPr lang="en-US" sz="2800" b="1" dirty="0">
                <a:solidFill>
                  <a:srgbClr val="FF0000"/>
                </a:solidFill>
                <a:latin typeface="GothamRounded-Book"/>
              </a:rPr>
              <a:t>of rectifier circuits</a:t>
            </a:r>
            <a:r>
              <a:rPr lang="en-US" sz="2800" dirty="0">
                <a:solidFill>
                  <a:srgbClr val="000000"/>
                </a:solidFill>
                <a:latin typeface="GothamRounded-Book"/>
              </a:rPr>
              <a:t>, which </a:t>
            </a:r>
            <a:r>
              <a:rPr lang="en-US" sz="2800" dirty="0">
                <a:solidFill>
                  <a:srgbClr val="000000"/>
                </a:solidFill>
                <a:latin typeface="GothamRounded-Book"/>
              </a:rPr>
              <a:t>convert ac </a:t>
            </a:r>
            <a:r>
              <a:rPr lang="en-US" sz="2800" dirty="0">
                <a:solidFill>
                  <a:srgbClr val="000000"/>
                </a:solidFill>
                <a:latin typeface="GothamRounded-Book"/>
              </a:rPr>
              <a:t>voltages to dc as needed for powering electronic equipment</a:t>
            </a:r>
            <a:r>
              <a:rPr lang="en-US" sz="2800" dirty="0">
                <a:solidFill>
                  <a:srgbClr val="000000"/>
                </a:solidFill>
                <a:latin typeface="GothamRounded-Book"/>
              </a:rPr>
              <a:t>.</a:t>
            </a:r>
          </a:p>
          <a:p>
            <a:endParaRPr lang="en-US" sz="2800" dirty="0">
              <a:solidFill>
                <a:srgbClr val="000000"/>
              </a:solidFill>
              <a:latin typeface="GothamRounded-Book"/>
            </a:endParaRPr>
          </a:p>
          <a:p>
            <a:r>
              <a:rPr lang="en-US" sz="2800" b="1" dirty="0">
                <a:solidFill>
                  <a:srgbClr val="00FFFF"/>
                </a:solidFill>
                <a:latin typeface="GothamRounded-Bold"/>
              </a:rPr>
              <a:t>7. </a:t>
            </a:r>
            <a:r>
              <a:rPr lang="en-US" sz="2800" dirty="0">
                <a:solidFill>
                  <a:srgbClr val="000000"/>
                </a:solidFill>
                <a:latin typeface="GothamRounded-Book"/>
              </a:rPr>
              <a:t>A number of other practical and important applications of diodes.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412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4" descr="se04F01"/>
          <p:cNvPicPr>
            <a:picLocks noChangeAspect="1" noChangeArrowheads="1"/>
          </p:cNvPicPr>
          <p:nvPr/>
        </p:nvPicPr>
        <p:blipFill>
          <a:blip r:embed="rId2" cstate="print"/>
          <a:srcRect r="59587" b="34133"/>
          <a:stretch>
            <a:fillRect/>
          </a:stretch>
        </p:blipFill>
        <p:spPr bwMode="auto">
          <a:xfrm>
            <a:off x="2767014" y="1119188"/>
            <a:ext cx="2871787" cy="352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Title 5"/>
          <p:cNvSpPr>
            <a:spLocks noGrp="1"/>
          </p:cNvSpPr>
          <p:nvPr>
            <p:ph type="title"/>
          </p:nvPr>
        </p:nvSpPr>
        <p:spPr>
          <a:xfrm>
            <a:off x="1981201" y="274638"/>
            <a:ext cx="4246563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Current-Voltage Characteristic of Ideal Diode</a:t>
            </a:r>
          </a:p>
        </p:txBody>
      </p:sp>
      <p:pic>
        <p:nvPicPr>
          <p:cNvPr id="4" name="Picture 14" descr="se04F01"/>
          <p:cNvPicPr>
            <a:picLocks noChangeAspect="1" noChangeArrowheads="1"/>
          </p:cNvPicPr>
          <p:nvPr/>
        </p:nvPicPr>
        <p:blipFill>
          <a:blip r:embed="rId2" cstate="print"/>
          <a:srcRect t="65867"/>
          <a:stretch>
            <a:fillRect/>
          </a:stretch>
        </p:blipFill>
        <p:spPr bwMode="auto">
          <a:xfrm>
            <a:off x="2667000" y="4800600"/>
            <a:ext cx="7106062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4" descr="se04F01"/>
          <p:cNvPicPr>
            <a:picLocks noChangeAspect="1" noChangeArrowheads="1"/>
          </p:cNvPicPr>
          <p:nvPr/>
        </p:nvPicPr>
        <p:blipFill>
          <a:blip r:embed="rId2" cstate="print"/>
          <a:srcRect l="39341" b="34133"/>
          <a:stretch>
            <a:fillRect/>
          </a:stretch>
        </p:blipFill>
        <p:spPr bwMode="auto">
          <a:xfrm>
            <a:off x="5715001" y="1271588"/>
            <a:ext cx="4310475" cy="3529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715000" y="1143000"/>
            <a:ext cx="4495800" cy="3657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itchFamily="34" charset="0"/>
                <a:cs typeface="Arial" pitchFamily="34" charset="0"/>
              </a:rPr>
              <a:t>What will be the relationship between current and voltage 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225908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Ideal Diode Characteristics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447800"/>
            <a:ext cx="8942626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9038585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61A68EB-6BEC-4BEE-B8CD-C17D3D4669D9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562600" y="552271"/>
            <a:ext cx="4876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(a) In this circuit the diode is forward biased, meaning it will be short-circuited , so the dc source is shorted through a 1 k Ohm resistor . The current through the circuit is 10 m A  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791200" y="4114801"/>
            <a:ext cx="457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(b) In this circuit the diode is reversed biased, meaning it will be open-circuited , so there is no current flow through the circuit</a:t>
            </a:r>
            <a:endParaRPr lang="en-US" sz="2000" b="1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l="31528" t="4225" r="41205" b="59155"/>
          <a:stretch>
            <a:fillRect/>
          </a:stretch>
        </p:blipFill>
        <p:spPr bwMode="auto">
          <a:xfrm>
            <a:off x="3048000" y="457200"/>
            <a:ext cx="2438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 l="31528" t="56338" r="42909" b="7042"/>
          <a:stretch>
            <a:fillRect/>
          </a:stretch>
        </p:blipFill>
        <p:spPr bwMode="auto">
          <a:xfrm>
            <a:off x="3352800" y="3810000"/>
            <a:ext cx="22860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c:\ch03_conv\sedr42021_03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04" r="45479" b="25448"/>
          <a:stretch>
            <a:fillRect/>
          </a:stretch>
        </p:blipFill>
        <p:spPr bwMode="auto">
          <a:xfrm>
            <a:off x="1828800" y="685800"/>
            <a:ext cx="5334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0887" y="263525"/>
            <a:ext cx="704850" cy="2419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0548" y="3556000"/>
            <a:ext cx="876300" cy="2800350"/>
          </a:xfrm>
          <a:prstGeom prst="rect">
            <a:avLst/>
          </a:prstGeom>
        </p:spPr>
      </p:pic>
      <p:pic>
        <p:nvPicPr>
          <p:cNvPr id="11" name="Picture 4" descr="c:\ch03_conv\sedr42021_0302b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657600"/>
            <a:ext cx="845574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8546" name="Picture 2" descr="c:\ch03_conv\sedr42021_03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11" b="8244"/>
          <a:stretch>
            <a:fillRect/>
          </a:stretch>
        </p:blipFill>
        <p:spPr bwMode="auto">
          <a:xfrm>
            <a:off x="2276296" y="346075"/>
            <a:ext cx="594032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431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4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57200"/>
            <a:ext cx="8458200" cy="5943600"/>
          </a:xfrm>
          <a:solidFill>
            <a:schemeClr val="tx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We saw the V-I characteristics of an Ideal Diode</a:t>
            </a:r>
            <a:br>
              <a:rPr lang="en-US" b="1" dirty="0" smtClean="0"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b="1" dirty="0" smtClean="0"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b="1" dirty="0" smtClean="0"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latin typeface="Arial" pitchFamily="34" charset="0"/>
                <a:cs typeface="Arial" pitchFamily="34" charset="0"/>
              </a:rPr>
              <a:t>What are its input/ output characteristics?</a:t>
            </a:r>
            <a:br>
              <a:rPr lang="en-US" b="1" dirty="0" smtClean="0">
                <a:latin typeface="Arial" pitchFamily="34" charset="0"/>
                <a:cs typeface="Arial" pitchFamily="34" charset="0"/>
              </a:rPr>
            </a:b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55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6" descr="se04E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8150" y="2209800"/>
            <a:ext cx="4122738" cy="314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6" descr="se04F03"/>
          <p:cNvPicPr>
            <a:picLocks noChangeAspect="1" noChangeArrowheads="1"/>
          </p:cNvPicPr>
          <p:nvPr/>
        </p:nvPicPr>
        <p:blipFill>
          <a:blip r:embed="rId4" cstate="print"/>
          <a:srcRect t="7614" r="60625" b="73624"/>
          <a:stretch>
            <a:fillRect/>
          </a:stretch>
        </p:blipFill>
        <p:spPr bwMode="auto">
          <a:xfrm>
            <a:off x="1814606" y="1610816"/>
            <a:ext cx="347345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Title 8"/>
          <p:cNvSpPr>
            <a:spLocks noGrp="1"/>
          </p:cNvSpPr>
          <p:nvPr>
            <p:ph type="title"/>
          </p:nvPr>
        </p:nvSpPr>
        <p:spPr>
          <a:xfrm>
            <a:off x="1524001" y="274638"/>
            <a:ext cx="6556375" cy="1143000"/>
          </a:xfrm>
        </p:spPr>
        <p:txBody>
          <a:bodyPr/>
          <a:lstStyle/>
          <a:p>
            <a:r>
              <a:rPr lang="en-US" sz="3200"/>
              <a:t>The Rectifier: </a:t>
            </a:r>
            <a:r>
              <a:rPr lang="en-US" sz="3200" b="1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3200" b="1" i="1" baseline="-2500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3200"/>
              <a:t> versus </a:t>
            </a:r>
            <a:r>
              <a:rPr lang="en-US" sz="3200" b="1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3200" b="1" i="1" baseline="-250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/>
              <a:t> Graph</a:t>
            </a:r>
          </a:p>
        </p:txBody>
      </p:sp>
      <p:grpSp>
        <p:nvGrpSpPr>
          <p:cNvPr id="2" name="Group 8"/>
          <p:cNvGrpSpPr/>
          <p:nvPr/>
        </p:nvGrpSpPr>
        <p:grpSpPr>
          <a:xfrm>
            <a:off x="2209800" y="5709834"/>
            <a:ext cx="8229600" cy="843366"/>
            <a:chOff x="685800" y="5709834"/>
            <a:chExt cx="8229600" cy="843366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/>
          </p:nvGraphicFramePr>
          <p:xfrm>
            <a:off x="685800" y="6019800"/>
            <a:ext cx="1826986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2" name="Equation" r:id="rId5" imgW="672840" imgH="177480" progId="Equation.3">
                    <p:embed/>
                  </p:oleObj>
                </mc:Choice>
                <mc:Fallback>
                  <p:oleObj name="Equation" r:id="rId5" imgW="672840" imgH="177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5800" y="6019800"/>
                          <a:ext cx="1826986" cy="482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/>
            <p:cNvGraphicFramePr>
              <a:graphicFrameLocks noChangeAspect="1"/>
            </p:cNvGraphicFramePr>
            <p:nvPr/>
          </p:nvGraphicFramePr>
          <p:xfrm>
            <a:off x="3032312" y="5709834"/>
            <a:ext cx="1463488" cy="843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3" name="Equation" r:id="rId7" imgW="749160" imgH="431640" progId="Equation.3">
                    <p:embed/>
                  </p:oleObj>
                </mc:Choice>
                <mc:Fallback>
                  <p:oleObj name="Equation" r:id="rId7" imgW="749160" imgH="431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2312" y="5709834"/>
                          <a:ext cx="1463488" cy="84336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Box 7"/>
            <p:cNvSpPr txBox="1"/>
            <p:nvPr/>
          </p:nvSpPr>
          <p:spPr>
            <a:xfrm>
              <a:off x="5105400" y="5791200"/>
              <a:ext cx="3810000" cy="70788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Output is following the input in positive half cycle</a:t>
              </a:r>
              <a:endParaRPr lang="en-US" sz="2000" b="1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1572513" y="3429142"/>
            <a:ext cx="3715544" cy="1752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In this case what is the effect on slope of the line if R is increased </a:t>
            </a:r>
            <a:endParaRPr lang="en-US" sz="2400" b="1" dirty="0"/>
          </a:p>
        </p:txBody>
      </p:sp>
      <p:sp>
        <p:nvSpPr>
          <p:cNvPr id="12" name="Explosion 2 11"/>
          <p:cNvSpPr/>
          <p:nvPr/>
        </p:nvSpPr>
        <p:spPr>
          <a:xfrm>
            <a:off x="7696201" y="274638"/>
            <a:ext cx="2514600" cy="1782762"/>
          </a:xfrm>
          <a:prstGeom prst="irregularSeal2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No change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8872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667000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>
                <a:latin typeface="Arial Black" panose="020B0A04020102020204" pitchFamily="34" charset="0"/>
              </a:rPr>
              <a:t>Review</a:t>
            </a:r>
            <a:br>
              <a:rPr lang="en-US" sz="8000" dirty="0">
                <a:latin typeface="Arial Black" panose="020B0A04020102020204" pitchFamily="34" charset="0"/>
              </a:rPr>
            </a:br>
            <a:r>
              <a:rPr lang="en-US" sz="8000" dirty="0">
                <a:latin typeface="Arial Black" panose="020B0A04020102020204" pitchFamily="34" charset="0"/>
              </a:rPr>
              <a:t>Chap-3</a:t>
            </a:r>
            <a:r>
              <a:rPr lang="en-US" sz="11500" dirty="0">
                <a:latin typeface="Arial Black" panose="020B0A04020102020204" pitchFamily="34" charset="0"/>
              </a:rPr>
              <a:t/>
            </a:r>
            <a:br>
              <a:rPr lang="en-US" sz="11500" dirty="0">
                <a:latin typeface="Arial Black" panose="020B0A04020102020204" pitchFamily="34" charset="0"/>
              </a:rPr>
            </a:br>
            <a:r>
              <a:rPr lang="en-US" sz="11500" dirty="0">
                <a:latin typeface="Arial Black" panose="020B0A04020102020204" pitchFamily="34" charset="0"/>
              </a:rPr>
              <a:t/>
            </a:r>
            <a:br>
              <a:rPr lang="en-US" sz="11500" dirty="0">
                <a:latin typeface="Arial Black" panose="020B0A04020102020204" pitchFamily="34" charset="0"/>
              </a:rPr>
            </a:br>
            <a:r>
              <a:rPr lang="en-US" sz="6600" dirty="0">
                <a:latin typeface="Arial Black" panose="020B0A04020102020204" pitchFamily="34" charset="0"/>
              </a:rPr>
              <a:t>Semiconductors</a:t>
            </a:r>
            <a:endParaRPr lang="en-US" sz="6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78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8"/>
          <p:cNvPicPr>
            <a:picLocks noChangeAspect="1" noChangeArrowheads="1"/>
          </p:cNvPicPr>
          <p:nvPr/>
        </p:nvPicPr>
        <p:blipFill>
          <a:blip r:embed="rId2" cstate="print"/>
          <a:srcRect l="57420" r="5473" b="72128"/>
          <a:stretch>
            <a:fillRect/>
          </a:stretch>
        </p:blipFill>
        <p:spPr bwMode="auto">
          <a:xfrm>
            <a:off x="1763713" y="1090613"/>
            <a:ext cx="4081462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/>
          </a:blip>
          <a:srcRect l="68182" t="44431" b="23616"/>
          <a:stretch/>
        </p:blipFill>
        <p:spPr bwMode="auto">
          <a:xfrm>
            <a:off x="2436322" y="3733801"/>
            <a:ext cx="3179917" cy="254022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</p:spPr>
      </p:pic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358776"/>
            <a:ext cx="7848600" cy="7080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pPr eaLnBrk="1" hangingPunct="1"/>
            <a:r>
              <a:rPr lang="en-US" sz="2800"/>
              <a:t>DIODE Circuit: Input / Output Characteristics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6119814" y="2054226"/>
            <a:ext cx="3957637" cy="2405063"/>
            <a:chOff x="4728542" y="3749468"/>
            <a:chExt cx="3957638" cy="2405062"/>
          </a:xfrm>
        </p:grpSpPr>
        <p:pic>
          <p:nvPicPr>
            <p:cNvPr id="18438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 l="23064" t="51401" r="46548" b="7910"/>
            <a:stretch>
              <a:fillRect/>
            </a:stretch>
          </p:blipFill>
          <p:spPr bwMode="auto">
            <a:xfrm>
              <a:off x="4728542" y="3749468"/>
              <a:ext cx="3957638" cy="240506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18439" name="Rounded Rectangle 6"/>
            <p:cNvSpPr>
              <a:spLocks noChangeArrowheads="1"/>
            </p:cNvSpPr>
            <p:nvPr/>
          </p:nvSpPr>
          <p:spPr bwMode="auto">
            <a:xfrm>
              <a:off x="5923722" y="4426226"/>
              <a:ext cx="159026" cy="18553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40" name="Rounded Rectangle 8"/>
            <p:cNvSpPr>
              <a:spLocks noChangeArrowheads="1"/>
            </p:cNvSpPr>
            <p:nvPr/>
          </p:nvSpPr>
          <p:spPr bwMode="auto">
            <a:xfrm>
              <a:off x="8083827" y="5857460"/>
              <a:ext cx="304800" cy="26504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978155" y="5778292"/>
              <a:ext cx="396875" cy="3683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chemeClr val="accent6"/>
                  </a:solidFill>
                </a:rPr>
                <a:t>in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6119814" y="4724400"/>
            <a:ext cx="3957637" cy="1752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In this case what is the effect on slope of the line if R is increased </a:t>
            </a:r>
            <a:endParaRPr lang="en-US" sz="24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7696200" y="2133600"/>
            <a:ext cx="2286000" cy="1752600"/>
            <a:chOff x="6172200" y="2133600"/>
            <a:chExt cx="2286000" cy="1752600"/>
          </a:xfrm>
        </p:grpSpPr>
        <p:cxnSp>
          <p:nvCxnSpPr>
            <p:cNvPr id="5" name="Straight Connector 4"/>
            <p:cNvCxnSpPr/>
            <p:nvPr/>
          </p:nvCxnSpPr>
          <p:spPr>
            <a:xfrm flipV="1">
              <a:off x="6172200" y="2133600"/>
              <a:ext cx="685800" cy="1752600"/>
            </a:xfrm>
            <a:prstGeom prst="line">
              <a:avLst/>
            </a:prstGeom>
            <a:ln w="19050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6172200" y="3529013"/>
              <a:ext cx="2286000" cy="357187"/>
            </a:xfrm>
            <a:prstGeom prst="line">
              <a:avLst/>
            </a:prstGeom>
            <a:ln w="19050">
              <a:solidFill>
                <a:srgbClr val="FF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952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792162"/>
          </a:xfrm>
        </p:spPr>
        <p:txBody>
          <a:bodyPr/>
          <a:lstStyle/>
          <a:p>
            <a:r>
              <a:rPr lang="en-US" b="1" dirty="0" smtClean="0"/>
              <a:t>Half-wave Rectifier</a:t>
            </a:r>
            <a:endParaRPr lang="en-US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76070" b="60361"/>
          <a:stretch>
            <a:fillRect/>
          </a:stretch>
        </p:blipFill>
        <p:spPr bwMode="auto">
          <a:xfrm>
            <a:off x="8763001" y="838200"/>
            <a:ext cx="14382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5257800"/>
            <a:ext cx="5562600" cy="1299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25357" r="23930" b="60361"/>
          <a:stretch>
            <a:fillRect/>
          </a:stretch>
        </p:blipFill>
        <p:spPr bwMode="auto">
          <a:xfrm>
            <a:off x="4267200" y="838200"/>
            <a:ext cx="3048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t="39639" b="47748"/>
          <a:stretch>
            <a:fillRect/>
          </a:stretch>
        </p:blipFill>
        <p:spPr bwMode="auto">
          <a:xfrm>
            <a:off x="2971801" y="2590800"/>
            <a:ext cx="60102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r="70840" b="60361"/>
          <a:stretch>
            <a:fillRect/>
          </a:stretch>
        </p:blipFill>
        <p:spPr bwMode="auto">
          <a:xfrm>
            <a:off x="1676400" y="914400"/>
            <a:ext cx="1752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1"/>
          <p:cNvGrpSpPr/>
          <p:nvPr/>
        </p:nvGrpSpPr>
        <p:grpSpPr>
          <a:xfrm>
            <a:off x="2057400" y="2971800"/>
            <a:ext cx="5486400" cy="1752600"/>
            <a:chOff x="533400" y="2971800"/>
            <a:chExt cx="5486400" cy="17526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26712" t="53704" r="23821" b="6859"/>
            <a:stretch>
              <a:fillRect/>
            </a:stretch>
          </p:blipFill>
          <p:spPr bwMode="auto">
            <a:xfrm>
              <a:off x="2895600" y="2971800"/>
              <a:ext cx="3124200" cy="175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53704" r="69669" b="8573"/>
            <a:stretch>
              <a:fillRect/>
            </a:stretch>
          </p:blipFill>
          <p:spPr bwMode="auto">
            <a:xfrm>
              <a:off x="533400" y="2971800"/>
              <a:ext cx="1915627" cy="167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 l="74973" t="53704" b="10288"/>
          <a:stretch>
            <a:fillRect/>
          </a:stretch>
        </p:blipFill>
        <p:spPr bwMode="auto">
          <a:xfrm>
            <a:off x="8534401" y="2971800"/>
            <a:ext cx="158063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 t="93141"/>
          <a:stretch>
            <a:fillRect/>
          </a:stretch>
        </p:blipFill>
        <p:spPr bwMode="auto">
          <a:xfrm>
            <a:off x="2895600" y="4800600"/>
            <a:ext cx="63156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15"/>
          <p:cNvGrpSpPr/>
          <p:nvPr/>
        </p:nvGrpSpPr>
        <p:grpSpPr>
          <a:xfrm>
            <a:off x="3810000" y="304800"/>
            <a:ext cx="4876800" cy="4724400"/>
            <a:chOff x="1905000" y="838200"/>
            <a:chExt cx="4343400" cy="3986212"/>
          </a:xfrm>
        </p:grpSpPr>
        <p:pic>
          <p:nvPicPr>
            <p:cNvPr id="13" name="Picture 6" descr="se04E0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81200" y="1676400"/>
              <a:ext cx="4122738" cy="3148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Rectangle 13"/>
            <p:cNvSpPr/>
            <p:nvPr/>
          </p:nvSpPr>
          <p:spPr>
            <a:xfrm>
              <a:off x="1905000" y="838200"/>
              <a:ext cx="4343400" cy="685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" pitchFamily="34" charset="0"/>
                  <a:cs typeface="Arial" pitchFamily="34" charset="0"/>
                </a:rPr>
                <a:t>Did this rectifier satisfied the input / output characteristics ? </a:t>
              </a:r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723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914400"/>
            <a:ext cx="8229600" cy="4572000"/>
          </a:xfrm>
          <a:solidFill>
            <a:schemeClr val="tx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4800" b="1" dirty="0">
                <a:latin typeface="Arial" pitchFamily="34" charset="0"/>
                <a:cs typeface="Arial" pitchFamily="34" charset="0"/>
              </a:rPr>
              <a:t>What will be the output if we take output across the diode</a:t>
            </a:r>
            <a:endParaRPr lang="en-US" sz="48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2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5964239" y="3459163"/>
            <a:ext cx="3578225" cy="2557462"/>
            <a:chOff x="4399722" y="3445565"/>
            <a:chExt cx="3644348" cy="2570922"/>
          </a:xfrm>
        </p:grpSpPr>
        <p:pic>
          <p:nvPicPr>
            <p:cNvPr id="17418" name="Picture 7"/>
            <p:cNvPicPr>
              <a:picLocks noChangeAspect="1" noChangeArrowheads="1"/>
            </p:cNvPicPr>
            <p:nvPr/>
          </p:nvPicPr>
          <p:blipFill>
            <a:blip r:embed="rId2" cstate="print"/>
            <a:srcRect l="38100" t="52789" r="33344" b="10339"/>
            <a:stretch>
              <a:fillRect/>
            </a:stretch>
          </p:blipFill>
          <p:spPr bwMode="auto">
            <a:xfrm>
              <a:off x="4572000" y="3445565"/>
              <a:ext cx="3207026" cy="245165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</p:pic>
        <p:sp>
          <p:nvSpPr>
            <p:cNvPr id="17419" name="Rounded Rectangle 13"/>
            <p:cNvSpPr>
              <a:spLocks noChangeArrowheads="1"/>
            </p:cNvSpPr>
            <p:nvPr/>
          </p:nvSpPr>
          <p:spPr bwMode="auto">
            <a:xfrm>
              <a:off x="4399722" y="3458817"/>
              <a:ext cx="3644348" cy="2557670"/>
            </a:xfrm>
            <a:prstGeom prst="roundRect">
              <a:avLst>
                <a:gd name="adj" fmla="val 16667"/>
              </a:avLst>
            </a:prstGeom>
            <a:noFill/>
            <a:ln w="38100" algn="ctr">
              <a:solidFill>
                <a:srgbClr val="C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411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fld id="{42B1184E-C52A-4650-B849-19E9A591E2D6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152401"/>
            <a:ext cx="7848600" cy="7080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pPr eaLnBrk="1" hangingPunct="1"/>
            <a:r>
              <a:rPr lang="en-US" sz="2800"/>
              <a:t>DIODE Circuit: Input / Output Characteristics</a:t>
            </a:r>
          </a:p>
        </p:txBody>
      </p:sp>
      <p:pic>
        <p:nvPicPr>
          <p:cNvPr id="17413" name="Picture 6" descr="se04E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62664" y="792163"/>
            <a:ext cx="3425825" cy="261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 descr="se04F03"/>
          <p:cNvPicPr>
            <a:picLocks noChangeAspect="1" noChangeArrowheads="1"/>
          </p:cNvPicPr>
          <p:nvPr/>
        </p:nvPicPr>
        <p:blipFill>
          <a:blip r:embed="rId4" cstate="print"/>
          <a:srcRect t="7614" r="60625" b="73624"/>
          <a:stretch>
            <a:fillRect/>
          </a:stretch>
        </p:blipFill>
        <p:spPr bwMode="auto">
          <a:xfrm>
            <a:off x="2225675" y="1244601"/>
            <a:ext cx="3195638" cy="1471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1816100" y="3578225"/>
            <a:ext cx="3352800" cy="2425700"/>
            <a:chOff x="291548" y="3578087"/>
            <a:chExt cx="3352800" cy="2425148"/>
          </a:xfrm>
        </p:grpSpPr>
        <p:pic>
          <p:nvPicPr>
            <p:cNvPr id="17416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 l="-127" t="8752" r="69286" b="60507"/>
            <a:stretch>
              <a:fillRect/>
            </a:stretch>
          </p:blipFill>
          <p:spPr bwMode="auto">
            <a:xfrm>
              <a:off x="291549" y="3843130"/>
              <a:ext cx="3213651" cy="1896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17" name="Rounded Rectangle 12"/>
            <p:cNvSpPr>
              <a:spLocks noChangeArrowheads="1"/>
            </p:cNvSpPr>
            <p:nvPr/>
          </p:nvSpPr>
          <p:spPr bwMode="auto">
            <a:xfrm>
              <a:off x="291548" y="3578087"/>
              <a:ext cx="3352800" cy="2425148"/>
            </a:xfrm>
            <a:prstGeom prst="roundRect">
              <a:avLst>
                <a:gd name="adj" fmla="val 16667"/>
              </a:avLst>
            </a:prstGeom>
            <a:noFill/>
            <a:ln w="38100" algn="ctr">
              <a:solidFill>
                <a:srgbClr val="C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978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0FA052-B914-4B54-B788-A52B7D8D36E1}" type="slidenum">
              <a:rPr lang="en-US" altLang="en-US"/>
              <a:pPr/>
              <a:t>24</a:t>
            </a:fld>
            <a:endParaRPr lang="en-US" altLang="en-US"/>
          </a:p>
        </p:txBody>
      </p:sp>
      <p:pic>
        <p:nvPicPr>
          <p:cNvPr id="914434" name="Picture 1026" descr="c:\ch03_conv\sedr42021_e03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308250"/>
            <a:ext cx="4114800" cy="186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2200" y="228600"/>
            <a:ext cx="6449663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1981201"/>
            <a:ext cx="459105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ounded Rectangular Callout 7"/>
          <p:cNvSpPr/>
          <p:nvPr/>
        </p:nvSpPr>
        <p:spPr>
          <a:xfrm>
            <a:off x="1676400" y="2743200"/>
            <a:ext cx="2667000" cy="1219200"/>
          </a:xfrm>
          <a:prstGeom prst="wedgeRoundRectCallout">
            <a:avLst>
              <a:gd name="adj1" fmla="val 68310"/>
              <a:gd name="adj2" fmla="val -182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Signal at the resistance R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1828800" y="4953000"/>
            <a:ext cx="2667000" cy="1219200"/>
          </a:xfrm>
          <a:prstGeom prst="wedgeRoundRectCallout">
            <a:avLst>
              <a:gd name="adj1" fmla="val 68310"/>
              <a:gd name="adj2" fmla="val -182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Signal at the Diode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5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14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7"/>
          <p:cNvPicPr>
            <a:picLocks noChangeAspect="1" noChangeArrowheads="1"/>
          </p:cNvPicPr>
          <p:nvPr/>
        </p:nvPicPr>
        <p:blipFill>
          <a:blip r:embed="rId2" cstate="print"/>
          <a:srcRect t="65831" r="72993" b="11859"/>
          <a:stretch>
            <a:fillRect/>
          </a:stretch>
        </p:blipFill>
        <p:spPr bwMode="auto">
          <a:xfrm>
            <a:off x="1989139" y="3338513"/>
            <a:ext cx="3641725" cy="248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7"/>
          <p:cNvPicPr>
            <a:picLocks noChangeAspect="1" noChangeArrowheads="1"/>
          </p:cNvPicPr>
          <p:nvPr/>
        </p:nvPicPr>
        <p:blipFill>
          <a:blip r:embed="rId3" cstate="print"/>
          <a:srcRect l="75172" t="67839" r="1215" b="9093"/>
          <a:stretch>
            <a:fillRect/>
          </a:stretch>
        </p:blipFill>
        <p:spPr bwMode="auto">
          <a:xfrm>
            <a:off x="6019801" y="3248026"/>
            <a:ext cx="3440113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228601"/>
            <a:ext cx="7848600" cy="7080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pPr eaLnBrk="1" hangingPunct="1"/>
            <a:r>
              <a:rPr lang="en-US" sz="2800"/>
              <a:t>DIODE Circuit: Input / Output Characteristics</a:t>
            </a:r>
          </a:p>
        </p:txBody>
      </p:sp>
      <p:pic>
        <p:nvPicPr>
          <p:cNvPr id="19461" name="Picture 7"/>
          <p:cNvPicPr>
            <a:picLocks noChangeAspect="1" noChangeArrowheads="1"/>
          </p:cNvPicPr>
          <p:nvPr/>
        </p:nvPicPr>
        <p:blipFill>
          <a:blip r:embed="rId3" cstate="print"/>
          <a:srcRect l="6171" t="32333" r="68256" b="51151"/>
          <a:stretch>
            <a:fillRect/>
          </a:stretch>
        </p:blipFill>
        <p:spPr bwMode="auto">
          <a:xfrm>
            <a:off x="1985964" y="1082675"/>
            <a:ext cx="3341687" cy="177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7"/>
          <p:cNvPicPr>
            <a:picLocks noChangeAspect="1" noChangeArrowheads="1"/>
          </p:cNvPicPr>
          <p:nvPr/>
        </p:nvPicPr>
        <p:blipFill>
          <a:blip r:embed="rId3" cstate="print"/>
          <a:srcRect l="72247" t="28999" r="4370" b="49324"/>
          <a:stretch>
            <a:fillRect/>
          </a:stretch>
        </p:blipFill>
        <p:spPr bwMode="auto">
          <a:xfrm>
            <a:off x="6275389" y="887413"/>
            <a:ext cx="2789237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985964" y="5967413"/>
            <a:ext cx="8224837" cy="6572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Why the curve shifts upwards ?????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4550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5578"/>
          <a:stretch/>
        </p:blipFill>
        <p:spPr>
          <a:xfrm>
            <a:off x="1542081" y="2091123"/>
            <a:ext cx="3733800" cy="326604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42886" y="304800"/>
            <a:ext cx="8305800" cy="12493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 Black" panose="020B0A04020102020204" pitchFamily="34" charset="0"/>
              </a:rPr>
              <a:t>What will be the V-I Characteristics 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1418"/>
          <a:stretch/>
        </p:blipFill>
        <p:spPr>
          <a:xfrm>
            <a:off x="5995786" y="2100165"/>
            <a:ext cx="4072186" cy="325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4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077200" cy="715962"/>
          </a:xfrm>
        </p:spPr>
        <p:txBody>
          <a:bodyPr>
            <a:normAutofit/>
          </a:bodyPr>
          <a:lstStyle/>
          <a:p>
            <a:r>
              <a:rPr lang="en-US" dirty="0" smtClean="0"/>
              <a:t>Example from text book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744D4-C028-45F9-B64B-7F6D9D395E64}" type="slidenum">
              <a:rPr lang="en-US" altLang="en-US"/>
              <a:pPr/>
              <a:t>27</a:t>
            </a:fld>
            <a:endParaRPr lang="en-US" altLang="en-US"/>
          </a:p>
        </p:txBody>
      </p:sp>
      <p:pic>
        <p:nvPicPr>
          <p:cNvPr id="762882" name="Picture 2" descr="c:\ch03_conv\sedr42021_0304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219200"/>
            <a:ext cx="5569654" cy="3930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t="81848"/>
          <a:stretch>
            <a:fillRect/>
          </a:stretch>
        </p:blipFill>
        <p:spPr bwMode="auto">
          <a:xfrm>
            <a:off x="2057401" y="5867401"/>
            <a:ext cx="8086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 r="54770" b="55116"/>
          <a:stretch>
            <a:fillRect/>
          </a:stretch>
        </p:blipFill>
        <p:spPr bwMode="auto">
          <a:xfrm>
            <a:off x="2133600" y="2971800"/>
            <a:ext cx="3657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 t="44884" b="18152"/>
          <a:stretch>
            <a:fillRect/>
          </a:stretch>
        </p:blipFill>
        <p:spPr bwMode="auto">
          <a:xfrm>
            <a:off x="2133601" y="4419600"/>
            <a:ext cx="808672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 l="69729" b="55116"/>
          <a:stretch>
            <a:fillRect/>
          </a:stretch>
        </p:blipFill>
        <p:spPr bwMode="auto">
          <a:xfrm>
            <a:off x="5791201" y="2971800"/>
            <a:ext cx="24479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7401" y="5486401"/>
            <a:ext cx="78962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124200" y="838200"/>
            <a:ext cx="5702300" cy="1981200"/>
            <a:chOff x="432" y="480"/>
            <a:chExt cx="4496" cy="1687"/>
          </a:xfrm>
        </p:grpSpPr>
        <p:pic>
          <p:nvPicPr>
            <p:cNvPr id="16" name="Picture 2" descr="c:\ch03_conv\sedr42021_0304a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635"/>
              <a:ext cx="1756" cy="15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4" descr="c:\ch03_conv\sedr42021_0304b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" y="480"/>
              <a:ext cx="2384" cy="1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205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7628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b="31145"/>
          <a:stretch>
            <a:fillRect/>
          </a:stretch>
        </p:blipFill>
        <p:spPr bwMode="auto">
          <a:xfrm>
            <a:off x="2595564" y="2014538"/>
            <a:ext cx="7000875" cy="194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t="76936"/>
          <a:stretch>
            <a:fillRect/>
          </a:stretch>
        </p:blipFill>
        <p:spPr bwMode="auto">
          <a:xfrm>
            <a:off x="2514601" y="4648201"/>
            <a:ext cx="7000875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Care for reverse –bias voltage(PIV) in the circuit design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7772400" y="1752600"/>
            <a:ext cx="2590800" cy="1981200"/>
          </a:xfrm>
          <a:prstGeom prst="wedgeRoundRectCallout">
            <a:avLst>
              <a:gd name="adj1" fmla="val -62009"/>
              <a:gd name="adj2" fmla="val 176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are controlling max forward current using external resister , </a:t>
            </a:r>
          </a:p>
          <a:p>
            <a:pPr algn="ctr"/>
            <a:r>
              <a:rPr lang="en-US" dirty="0"/>
              <a:t>but are we catering for max reverse bias voltage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20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819400"/>
            <a:ext cx="8229600" cy="1143000"/>
          </a:xfrm>
        </p:spPr>
        <p:txBody>
          <a:bodyPr>
            <a:noAutofit/>
          </a:bodyPr>
          <a:lstStyle/>
          <a:p>
            <a:r>
              <a:rPr lang="en-US" sz="7200" b="1" dirty="0">
                <a:latin typeface="Arial Black" panose="020B0A04020102020204" pitchFamily="34" charset="0"/>
              </a:rPr>
              <a:t>Average Values </a:t>
            </a:r>
            <a:endParaRPr lang="en-US" sz="72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3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3352800" y="4953000"/>
            <a:ext cx="5562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/>
              <a:t>Simplified physical structure of the </a:t>
            </a:r>
            <a:r>
              <a:rPr lang="en-US" sz="2000" i="1" dirty="0" err="1"/>
              <a:t>pn</a:t>
            </a:r>
            <a:r>
              <a:rPr lang="en-US" sz="2000" dirty="0"/>
              <a:t> junction</a:t>
            </a:r>
          </a:p>
        </p:txBody>
      </p:sp>
      <p:pic>
        <p:nvPicPr>
          <p:cNvPr id="20483" name="Picture 4" descr="se03F0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3742" y="2128837"/>
            <a:ext cx="7187458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Title 5"/>
          <p:cNvSpPr>
            <a:spLocks noGrp="1"/>
          </p:cNvSpPr>
          <p:nvPr>
            <p:ph type="title"/>
          </p:nvPr>
        </p:nvSpPr>
        <p:spPr>
          <a:xfrm>
            <a:off x="1981200" y="161925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b="1" dirty="0"/>
              <a:t>The PN Junction</a:t>
            </a:r>
          </a:p>
        </p:txBody>
      </p:sp>
      <p:sp>
        <p:nvSpPr>
          <p:cNvPr id="22533" name="Rectangle 6"/>
          <p:cNvSpPr>
            <a:spLocks noChangeArrowheads="1"/>
          </p:cNvSpPr>
          <p:nvPr/>
        </p:nvSpPr>
        <p:spPr bwMode="auto">
          <a:xfrm>
            <a:off x="2133600" y="5675294"/>
            <a:ext cx="7924800" cy="95410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dirty="0"/>
              <a:t> As the </a:t>
            </a:r>
            <a:r>
              <a:rPr lang="en-US" sz="2800" b="1" i="1" dirty="0" err="1"/>
              <a:t>pn</a:t>
            </a:r>
            <a:r>
              <a:rPr lang="en-US" sz="2800" b="1" dirty="0"/>
              <a:t> junction implements the junction diode, its terminals are labeled </a:t>
            </a:r>
            <a:r>
              <a:rPr lang="en-US" sz="2800" b="1" i="1" dirty="0">
                <a:solidFill>
                  <a:schemeClr val="accent6"/>
                </a:solidFill>
              </a:rPr>
              <a:t>anode</a:t>
            </a:r>
            <a:r>
              <a:rPr lang="en-US" sz="2800" b="1" dirty="0"/>
              <a:t> and </a:t>
            </a:r>
            <a:r>
              <a:rPr lang="en-US" sz="2800" b="1" i="1" dirty="0">
                <a:solidFill>
                  <a:schemeClr val="accent6"/>
                </a:solidFill>
              </a:rPr>
              <a:t>cathode</a:t>
            </a:r>
          </a:p>
        </p:txBody>
      </p:sp>
    </p:spTree>
    <p:extLst>
      <p:ext uri="{BB962C8B-B14F-4D97-AF65-F5344CB8AC3E}">
        <p14:creationId xmlns:p14="http://schemas.microsoft.com/office/powerpoint/2010/main" val="70855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verage voltage graphical metho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6" y="228601"/>
            <a:ext cx="3076575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verage voltage defini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087" y="2743200"/>
            <a:ext cx="3448050" cy="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verage or mean volt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088" y="3657600"/>
            <a:ext cx="317182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510939" y="4953000"/>
          <a:ext cx="4953000" cy="1478280"/>
        </p:xfrm>
        <a:graphic>
          <a:graphicData uri="http://schemas.openxmlformats.org/drawingml/2006/table">
            <a:tbl>
              <a:tblPr/>
              <a:tblGrid>
                <a:gridCol w="666750"/>
                <a:gridCol w="428625"/>
                <a:gridCol w="428625"/>
                <a:gridCol w="428625"/>
                <a:gridCol w="428625"/>
                <a:gridCol w="428625"/>
                <a:gridCol w="428625"/>
                <a:gridCol w="428625"/>
                <a:gridCol w="428625"/>
                <a:gridCol w="428625"/>
                <a:gridCol w="428625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effectLst/>
                        </a:rPr>
                        <a:t>Voltage</a:t>
                      </a:r>
                    </a:p>
                  </a:txBody>
                  <a:tcPr marL="47625" marR="47625" marT="95250" marB="95250" anchor="ctr">
                    <a:lnL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41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effectLst/>
                        </a:rPr>
                        <a:t>6.2V</a:t>
                      </a:r>
                    </a:p>
                  </a:txBody>
                  <a:tcPr marL="47625" marR="47625" marT="95250" marB="95250" anchor="ctr">
                    <a:lnL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41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effectLst/>
                        </a:rPr>
                        <a:t>11.8V</a:t>
                      </a:r>
                    </a:p>
                  </a:txBody>
                  <a:tcPr marL="47625" marR="47625" marT="95250" marB="95250" anchor="ctr">
                    <a:lnL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41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effectLst/>
                        </a:rPr>
                        <a:t>16.2V</a:t>
                      </a:r>
                    </a:p>
                  </a:txBody>
                  <a:tcPr marL="47625" marR="47625" marT="95250" marB="95250" anchor="ctr">
                    <a:lnL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41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effectLst/>
                        </a:rPr>
                        <a:t>19.0V</a:t>
                      </a:r>
                    </a:p>
                  </a:txBody>
                  <a:tcPr marL="47625" marR="47625" marT="95250" marB="95250" anchor="ctr">
                    <a:lnL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41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effectLst/>
                        </a:rPr>
                        <a:t>20.0V</a:t>
                      </a:r>
                    </a:p>
                  </a:txBody>
                  <a:tcPr marL="47625" marR="47625" marT="95250" marB="95250" anchor="ctr">
                    <a:lnL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41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effectLst/>
                        </a:rPr>
                        <a:t>19.0V</a:t>
                      </a:r>
                    </a:p>
                  </a:txBody>
                  <a:tcPr marL="47625" marR="47625" marT="95250" marB="95250" anchor="ctr">
                    <a:lnL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41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effectLst/>
                        </a:rPr>
                        <a:t>16.2V</a:t>
                      </a:r>
                    </a:p>
                  </a:txBody>
                  <a:tcPr marL="47625" marR="47625" marT="95250" marB="95250" anchor="ctr">
                    <a:lnL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41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effectLst/>
                        </a:rPr>
                        <a:t>11.8V</a:t>
                      </a:r>
                    </a:p>
                  </a:txBody>
                  <a:tcPr marL="47625" marR="47625" marT="95250" marB="95250" anchor="ctr">
                    <a:lnL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41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effectLst/>
                        </a:rPr>
                        <a:t>6.2V</a:t>
                      </a:r>
                    </a:p>
                  </a:txBody>
                  <a:tcPr marL="47625" marR="47625" marT="95250" marB="95250" anchor="ctr">
                    <a:lnL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414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FFFFFF"/>
                          </a:solidFill>
                          <a:effectLst/>
                        </a:rPr>
                        <a:t>0V</a:t>
                      </a:r>
                    </a:p>
                  </a:txBody>
                  <a:tcPr marL="47625" marR="47625" marT="95250" marB="95250" anchor="ctr">
                    <a:lnL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14143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14143"/>
                          </a:solidFill>
                          <a:effectLst/>
                        </a:rPr>
                        <a:t>Angle</a:t>
                      </a:r>
                    </a:p>
                  </a:txBody>
                  <a:tcPr marL="47625" marR="47625" marT="95250" marB="95250" anchor="ctr">
                    <a:lnL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14143"/>
                          </a:solidFill>
                          <a:effectLst/>
                        </a:rPr>
                        <a:t>18</a:t>
                      </a:r>
                      <a:r>
                        <a:rPr lang="en-US" baseline="30000">
                          <a:solidFill>
                            <a:srgbClr val="414143"/>
                          </a:solidFill>
                          <a:effectLst/>
                        </a:rPr>
                        <a:t>o</a:t>
                      </a:r>
                      <a:endParaRPr lang="en-US">
                        <a:solidFill>
                          <a:srgbClr val="414143"/>
                        </a:solidFill>
                        <a:effectLst/>
                      </a:endParaRPr>
                    </a:p>
                  </a:txBody>
                  <a:tcPr marL="47625" marR="47625" marT="95250" marB="95250" anchor="ctr">
                    <a:lnL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14143"/>
                          </a:solidFill>
                          <a:effectLst/>
                        </a:rPr>
                        <a:t>36</a:t>
                      </a:r>
                      <a:r>
                        <a:rPr lang="en-US" baseline="30000">
                          <a:solidFill>
                            <a:srgbClr val="414143"/>
                          </a:solidFill>
                          <a:effectLst/>
                        </a:rPr>
                        <a:t>o</a:t>
                      </a:r>
                      <a:endParaRPr lang="en-US">
                        <a:solidFill>
                          <a:srgbClr val="414143"/>
                        </a:solidFill>
                        <a:effectLst/>
                      </a:endParaRPr>
                    </a:p>
                  </a:txBody>
                  <a:tcPr marL="47625" marR="47625" marT="95250" marB="95250" anchor="ctr">
                    <a:lnL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14143"/>
                          </a:solidFill>
                          <a:effectLst/>
                        </a:rPr>
                        <a:t>54</a:t>
                      </a:r>
                      <a:r>
                        <a:rPr lang="en-US" baseline="30000">
                          <a:solidFill>
                            <a:srgbClr val="414143"/>
                          </a:solidFill>
                          <a:effectLst/>
                        </a:rPr>
                        <a:t>o</a:t>
                      </a:r>
                      <a:endParaRPr lang="en-US">
                        <a:solidFill>
                          <a:srgbClr val="414143"/>
                        </a:solidFill>
                        <a:effectLst/>
                      </a:endParaRPr>
                    </a:p>
                  </a:txBody>
                  <a:tcPr marL="47625" marR="47625" marT="95250" marB="95250" anchor="ctr">
                    <a:lnL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14143"/>
                          </a:solidFill>
                          <a:effectLst/>
                        </a:rPr>
                        <a:t>72</a:t>
                      </a:r>
                      <a:r>
                        <a:rPr lang="en-US" baseline="30000">
                          <a:solidFill>
                            <a:srgbClr val="414143"/>
                          </a:solidFill>
                          <a:effectLst/>
                        </a:rPr>
                        <a:t>o</a:t>
                      </a:r>
                      <a:endParaRPr lang="en-US">
                        <a:solidFill>
                          <a:srgbClr val="414143"/>
                        </a:solidFill>
                        <a:effectLst/>
                      </a:endParaRPr>
                    </a:p>
                  </a:txBody>
                  <a:tcPr marL="47625" marR="47625" marT="95250" marB="95250" anchor="ctr">
                    <a:lnL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14143"/>
                          </a:solidFill>
                          <a:effectLst/>
                        </a:rPr>
                        <a:t>90</a:t>
                      </a:r>
                      <a:r>
                        <a:rPr lang="en-US" baseline="30000">
                          <a:solidFill>
                            <a:srgbClr val="414143"/>
                          </a:solidFill>
                          <a:effectLst/>
                        </a:rPr>
                        <a:t>o</a:t>
                      </a:r>
                      <a:endParaRPr lang="en-US">
                        <a:solidFill>
                          <a:srgbClr val="414143"/>
                        </a:solidFill>
                        <a:effectLst/>
                      </a:endParaRPr>
                    </a:p>
                  </a:txBody>
                  <a:tcPr marL="47625" marR="47625" marT="95250" marB="95250" anchor="ctr">
                    <a:lnL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14143"/>
                          </a:solidFill>
                          <a:effectLst/>
                        </a:rPr>
                        <a:t>108</a:t>
                      </a:r>
                      <a:r>
                        <a:rPr lang="en-US" baseline="30000">
                          <a:solidFill>
                            <a:srgbClr val="414143"/>
                          </a:solidFill>
                          <a:effectLst/>
                        </a:rPr>
                        <a:t>o</a:t>
                      </a:r>
                      <a:endParaRPr lang="en-US">
                        <a:solidFill>
                          <a:srgbClr val="414143"/>
                        </a:solidFill>
                        <a:effectLst/>
                      </a:endParaRPr>
                    </a:p>
                  </a:txBody>
                  <a:tcPr marL="47625" marR="47625" marT="95250" marB="95250" anchor="ctr">
                    <a:lnL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14143"/>
                          </a:solidFill>
                          <a:effectLst/>
                        </a:rPr>
                        <a:t>126</a:t>
                      </a:r>
                      <a:r>
                        <a:rPr lang="en-US" baseline="30000">
                          <a:solidFill>
                            <a:srgbClr val="414143"/>
                          </a:solidFill>
                          <a:effectLst/>
                        </a:rPr>
                        <a:t>o</a:t>
                      </a:r>
                      <a:endParaRPr lang="en-US">
                        <a:solidFill>
                          <a:srgbClr val="414143"/>
                        </a:solidFill>
                        <a:effectLst/>
                      </a:endParaRPr>
                    </a:p>
                  </a:txBody>
                  <a:tcPr marL="47625" marR="47625" marT="95250" marB="95250" anchor="ctr">
                    <a:lnL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14143"/>
                          </a:solidFill>
                          <a:effectLst/>
                        </a:rPr>
                        <a:t>144</a:t>
                      </a:r>
                      <a:r>
                        <a:rPr lang="en-US" baseline="30000">
                          <a:solidFill>
                            <a:srgbClr val="414143"/>
                          </a:solidFill>
                          <a:effectLst/>
                        </a:rPr>
                        <a:t>o</a:t>
                      </a:r>
                      <a:endParaRPr lang="en-US">
                        <a:solidFill>
                          <a:srgbClr val="414143"/>
                        </a:solidFill>
                        <a:effectLst/>
                      </a:endParaRPr>
                    </a:p>
                  </a:txBody>
                  <a:tcPr marL="47625" marR="47625" marT="95250" marB="95250" anchor="ctr">
                    <a:lnL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414143"/>
                          </a:solidFill>
                          <a:effectLst/>
                        </a:rPr>
                        <a:t>162</a:t>
                      </a:r>
                      <a:r>
                        <a:rPr lang="en-US" baseline="30000">
                          <a:solidFill>
                            <a:srgbClr val="414143"/>
                          </a:solidFill>
                          <a:effectLst/>
                        </a:rPr>
                        <a:t>o</a:t>
                      </a:r>
                      <a:endParaRPr lang="en-US">
                        <a:solidFill>
                          <a:srgbClr val="414143"/>
                        </a:solidFill>
                        <a:effectLst/>
                      </a:endParaRPr>
                    </a:p>
                  </a:txBody>
                  <a:tcPr marL="47625" marR="47625" marT="95250" marB="95250" anchor="ctr">
                    <a:lnL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14143"/>
                          </a:solidFill>
                          <a:effectLst/>
                        </a:rPr>
                        <a:t>180</a:t>
                      </a:r>
                      <a:r>
                        <a:rPr lang="en-US" baseline="30000" dirty="0">
                          <a:solidFill>
                            <a:srgbClr val="414143"/>
                          </a:solidFill>
                          <a:effectLst/>
                        </a:rPr>
                        <a:t>o</a:t>
                      </a:r>
                      <a:endParaRPr lang="en-US" dirty="0">
                        <a:solidFill>
                          <a:srgbClr val="414143"/>
                        </a:solidFill>
                        <a:effectLst/>
                      </a:endParaRPr>
                    </a:p>
                  </a:txBody>
                  <a:tcPr marL="47625" marR="47625" marT="95250" marB="95250" anchor="ctr">
                    <a:lnL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141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6152" name="Picture 8" descr="average voltage formul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402885"/>
            <a:ext cx="457200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92056" y="228601"/>
            <a:ext cx="34133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404041"/>
                </a:solidFill>
                <a:latin typeface="Lato"/>
              </a:rPr>
              <a:t>The Graphical Method</a:t>
            </a:r>
          </a:p>
        </p:txBody>
      </p:sp>
    </p:spTree>
    <p:extLst>
      <p:ext uri="{BB962C8B-B14F-4D97-AF65-F5344CB8AC3E}">
        <p14:creationId xmlns:p14="http://schemas.microsoft.com/office/powerpoint/2010/main" val="302554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6401" y="304801"/>
            <a:ext cx="2816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404041"/>
                </a:solidFill>
                <a:latin typeface="Lato"/>
              </a:rPr>
              <a:t>Analytical Method</a:t>
            </a:r>
          </a:p>
        </p:txBody>
      </p:sp>
      <p:pic>
        <p:nvPicPr>
          <p:cNvPr id="7170" name="Picture 2" descr="approximation of the area under a cur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04800"/>
            <a:ext cx="3924300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rea under a curve by integr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773" y="1215407"/>
            <a:ext cx="2257425" cy="41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verage voltage by integr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72" y="2083449"/>
            <a:ext cx="2409825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81200" y="4456440"/>
            <a:ext cx="3018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04041"/>
                </a:solidFill>
                <a:latin typeface="Lato"/>
              </a:rPr>
              <a:t>Average Voltage Equation</a:t>
            </a:r>
          </a:p>
        </p:txBody>
      </p:sp>
      <p:pic>
        <p:nvPicPr>
          <p:cNvPr id="7176" name="Picture 8" descr="average voltage equ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594" y="5274713"/>
            <a:ext cx="244792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90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6400" y="0"/>
            <a:ext cx="883920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414042"/>
                </a:solidFill>
                <a:latin typeface="Lato"/>
              </a:rPr>
              <a:t>The main differences between an </a:t>
            </a:r>
            <a:r>
              <a:rPr lang="en-US" sz="2400" b="1" dirty="0">
                <a:solidFill>
                  <a:srgbClr val="414042"/>
                </a:solidFill>
                <a:latin typeface="Lato"/>
              </a:rPr>
              <a:t>RMS Voltage</a:t>
            </a:r>
            <a:r>
              <a:rPr lang="en-US" sz="2400" dirty="0">
                <a:solidFill>
                  <a:srgbClr val="414042"/>
                </a:solidFill>
                <a:latin typeface="Lato"/>
              </a:rPr>
              <a:t> and an </a:t>
            </a:r>
            <a:r>
              <a:rPr lang="en-US" sz="2400" b="1" dirty="0">
                <a:solidFill>
                  <a:srgbClr val="414042"/>
                </a:solidFill>
                <a:latin typeface="Lato"/>
              </a:rPr>
              <a:t>Average Voltage</a:t>
            </a:r>
            <a:r>
              <a:rPr lang="en-US" sz="2400" dirty="0">
                <a:solidFill>
                  <a:srgbClr val="414042"/>
                </a:solidFill>
                <a:latin typeface="Lato"/>
              </a:rPr>
              <a:t>, is that the mean value of a periodic wave is the average of all the instantaneous areas taken under the curve over a given period of the waveform, and in the case of a sinusoidal quantity, this period is taken as </a:t>
            </a:r>
            <a:r>
              <a:rPr lang="en-US" sz="2400" i="1" dirty="0">
                <a:solidFill>
                  <a:srgbClr val="414042"/>
                </a:solidFill>
                <a:latin typeface="Lato"/>
              </a:rPr>
              <a:t>one-half</a:t>
            </a:r>
            <a:r>
              <a:rPr lang="en-US" sz="2400" dirty="0">
                <a:solidFill>
                  <a:srgbClr val="414042"/>
                </a:solidFill>
                <a:latin typeface="Lato"/>
              </a:rPr>
              <a:t> of the cycle of the wave. For convenience the positive half cycle is generally used</a:t>
            </a:r>
            <a:r>
              <a:rPr lang="en-US" sz="2400" dirty="0">
                <a:solidFill>
                  <a:srgbClr val="414042"/>
                </a:solidFill>
                <a:latin typeface="Lato"/>
              </a:rPr>
              <a:t>.</a:t>
            </a:r>
          </a:p>
          <a:p>
            <a:pPr algn="just"/>
            <a:endParaRPr lang="en-US" sz="2400" dirty="0">
              <a:solidFill>
                <a:srgbClr val="414042"/>
              </a:solidFill>
              <a:latin typeface="Lato"/>
            </a:endParaRPr>
          </a:p>
          <a:p>
            <a:pPr algn="just"/>
            <a:r>
              <a:rPr lang="en-US" sz="2400" dirty="0">
                <a:solidFill>
                  <a:srgbClr val="414042"/>
                </a:solidFill>
                <a:latin typeface="Lato"/>
              </a:rPr>
              <a:t>The effective value or root-mean-square (RMS) value of the waveform is the </a:t>
            </a:r>
            <a:r>
              <a:rPr lang="en-US" sz="2400" i="1" dirty="0">
                <a:solidFill>
                  <a:srgbClr val="414042"/>
                </a:solidFill>
                <a:latin typeface="Lato"/>
              </a:rPr>
              <a:t>effective heating value</a:t>
            </a:r>
            <a:r>
              <a:rPr lang="en-US" sz="2400" dirty="0">
                <a:solidFill>
                  <a:srgbClr val="414042"/>
                </a:solidFill>
                <a:latin typeface="Lato"/>
              </a:rPr>
              <a:t> of the wave compared to a steady DC value and is the square root of the mean of the squares of the instantaneous values taken over one complete cycle.</a:t>
            </a:r>
          </a:p>
          <a:p>
            <a:pPr algn="just"/>
            <a:r>
              <a:rPr lang="en-US" sz="2400" dirty="0">
                <a:solidFill>
                  <a:srgbClr val="414042"/>
                </a:solidFill>
                <a:latin typeface="Lato"/>
              </a:rPr>
              <a:t>For a pure sinusoidal waveform ONLY, both the average voltage and the RMS voltage (or currents) can be easily calculated as</a:t>
            </a:r>
            <a:r>
              <a:rPr lang="en-US" sz="2400" dirty="0">
                <a:solidFill>
                  <a:srgbClr val="414042"/>
                </a:solidFill>
                <a:latin typeface="Lato"/>
              </a:rPr>
              <a:t>:</a:t>
            </a:r>
          </a:p>
          <a:p>
            <a:pPr algn="just"/>
            <a:endParaRPr lang="en-US" sz="2400" dirty="0">
              <a:solidFill>
                <a:srgbClr val="414042"/>
              </a:solidFill>
              <a:latin typeface="Lato"/>
            </a:endParaRPr>
          </a:p>
          <a:p>
            <a:pPr algn="just"/>
            <a:r>
              <a:rPr lang="en-US" sz="2400" b="1" dirty="0">
                <a:solidFill>
                  <a:srgbClr val="414042"/>
                </a:solidFill>
                <a:latin typeface="Lato"/>
              </a:rPr>
              <a:t>Average value</a:t>
            </a:r>
            <a:r>
              <a:rPr lang="en-US" sz="2400" dirty="0">
                <a:solidFill>
                  <a:srgbClr val="414042"/>
                </a:solidFill>
                <a:latin typeface="Lato"/>
              </a:rPr>
              <a:t> = 0.637 × maximum or peak value, </a:t>
            </a:r>
            <a:r>
              <a:rPr lang="en-US" sz="2400" dirty="0" err="1">
                <a:solidFill>
                  <a:srgbClr val="414042"/>
                </a:solidFill>
                <a:latin typeface="Lato"/>
              </a:rPr>
              <a:t>Vpk</a:t>
            </a:r>
            <a:endParaRPr lang="en-US" sz="2400" dirty="0">
              <a:solidFill>
                <a:srgbClr val="414042"/>
              </a:solidFill>
              <a:latin typeface="Lato"/>
            </a:endParaRPr>
          </a:p>
          <a:p>
            <a:pPr algn="just"/>
            <a:r>
              <a:rPr lang="en-US" sz="2400" b="1" dirty="0">
                <a:solidFill>
                  <a:srgbClr val="414042"/>
                </a:solidFill>
                <a:latin typeface="Lato"/>
              </a:rPr>
              <a:t>RMS value</a:t>
            </a:r>
            <a:r>
              <a:rPr lang="en-US" sz="2400" dirty="0">
                <a:solidFill>
                  <a:srgbClr val="414042"/>
                </a:solidFill>
                <a:latin typeface="Lato"/>
              </a:rPr>
              <a:t> = 0.707 × maximum or peak value, </a:t>
            </a:r>
            <a:r>
              <a:rPr lang="en-US" sz="2400" dirty="0" err="1">
                <a:solidFill>
                  <a:srgbClr val="414042"/>
                </a:solidFill>
                <a:latin typeface="Lato"/>
              </a:rPr>
              <a:t>Vpk</a:t>
            </a:r>
            <a:endParaRPr lang="en-US" sz="2400" dirty="0">
              <a:solidFill>
                <a:srgbClr val="414042"/>
              </a:solidFill>
              <a:latin typeface="Lato"/>
            </a:endParaRPr>
          </a:p>
          <a:p>
            <a:pPr algn="just"/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21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24210" t="2711" r="24211" b="45782"/>
          <a:stretch>
            <a:fillRect/>
          </a:stretch>
        </p:blipFill>
        <p:spPr bwMode="auto">
          <a:xfrm>
            <a:off x="2971800" y="1219200"/>
            <a:ext cx="6091989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t="48396" b="27406"/>
          <a:stretch>
            <a:fillRect/>
          </a:stretch>
        </p:blipFill>
        <p:spPr bwMode="auto">
          <a:xfrm>
            <a:off x="1524000" y="4191000"/>
            <a:ext cx="9144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6949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524000" y="48371"/>
            <a:ext cx="9106546" cy="2726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A volt meter utilizes a moving coil meter that gives full scale reading when the average current flowing through it is  1 mA . The moving coil has a 50-</a:t>
            </a:r>
            <a:r>
              <a:rPr lang="el-GR" dirty="0" smtClean="0"/>
              <a:t>Ὠ</a:t>
            </a:r>
            <a:r>
              <a:rPr lang="en-US" dirty="0" smtClean="0"/>
              <a:t> resistance find the value of R that results in in meter indication full scale reading when input sine wave voltage is 20v peak to peak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556" t="32489" r="62993"/>
          <a:stretch/>
        </p:blipFill>
        <p:spPr>
          <a:xfrm>
            <a:off x="6820546" y="2788377"/>
            <a:ext cx="3810000" cy="3492801"/>
          </a:xfrm>
          <a:prstGeom prst="rect">
            <a:avLst/>
          </a:prstGeom>
        </p:spPr>
      </p:pic>
      <p:pic>
        <p:nvPicPr>
          <p:cNvPr id="7" name="Picture 8" descr="average voltage equ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391" y="2290700"/>
            <a:ext cx="2447925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77124" y="4073715"/>
                <a:ext cx="2715038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𝑇h𝑒𝑟𝑒𝑓𝑜𝑟𝑒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=3.182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24" y="4073714"/>
                <a:ext cx="2715038" cy="299569"/>
              </a:xfrm>
              <a:prstGeom prst="rect">
                <a:avLst/>
              </a:prstGeom>
              <a:blipFill rotWithShape="0">
                <a:blip r:embed="rId4"/>
                <a:stretch>
                  <a:fillRect l="-2697" r="-1798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57753" y="5088210"/>
                <a:ext cx="10232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52" y="5088209"/>
                <a:ext cx="102322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762" r="-476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360821" y="5083349"/>
                <a:ext cx="1747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+50)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821" y="5083348"/>
                <a:ext cx="1747786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439" t="-2222" r="-453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905000" y="5615444"/>
                <a:ext cx="29433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3.182=1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+50)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615443"/>
                <a:ext cx="2943370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452" t="-4348" r="-249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905001" y="6281177"/>
            <a:ext cx="102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R=3132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4254" y="3536384"/>
            <a:ext cx="5364628" cy="39831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97617" y="2936580"/>
            <a:ext cx="5862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But the output from diode will be half-wave rectified 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181601" y="2387032"/>
                <a:ext cx="13416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𝟐𝟎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2387031"/>
                <a:ext cx="1341649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3636" r="-4091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315201" y="2380801"/>
                <a:ext cx="11044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380800"/>
                <a:ext cx="1104405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4420" r="-497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083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2" grpId="0"/>
      <p:bldP spid="14" grpId="0"/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590800"/>
            <a:ext cx="8229600" cy="1143000"/>
          </a:xfrm>
        </p:spPr>
        <p:txBody>
          <a:bodyPr>
            <a:noAutofit/>
          </a:bodyPr>
          <a:lstStyle/>
          <a:p>
            <a:r>
              <a:rPr lang="en-US" sz="6600" b="1" dirty="0">
                <a:latin typeface="Arial Black" panose="020B0A04020102020204" pitchFamily="34" charset="0"/>
              </a:rPr>
              <a:t>In class Practice Questions</a:t>
            </a:r>
            <a:endParaRPr lang="en-US" sz="66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26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</a:t>
            </a:r>
            <a:r>
              <a:rPr lang="en-US" b="1" dirty="0" smtClean="0"/>
              <a:t>Practice</a:t>
            </a:r>
            <a:r>
              <a:rPr lang="en-US" dirty="0" smtClean="0"/>
              <a:t> </a:t>
            </a:r>
            <a:r>
              <a:rPr lang="en-US" b="1" dirty="0" smtClean="0"/>
              <a:t>Question</a:t>
            </a:r>
            <a:r>
              <a:rPr lang="en-US" dirty="0" smtClean="0"/>
              <a:t> </a:t>
            </a:r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75A3A-831D-4D2E-82F5-C2261ECC9801}" type="slidenum">
              <a:rPr lang="en-US" altLang="en-US"/>
              <a:pPr/>
              <a:t>36</a:t>
            </a:fld>
            <a:endParaRPr lang="en-US" altLang="en-US"/>
          </a:p>
        </p:txBody>
      </p:sp>
      <p:pic>
        <p:nvPicPr>
          <p:cNvPr id="916482" name="Picture 1026" descr="c:\ch03_conv\sedr42021_e0304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3"/>
          <a:stretch>
            <a:fillRect/>
          </a:stretch>
        </p:blipFill>
        <p:spPr bwMode="auto">
          <a:xfrm>
            <a:off x="3276600" y="1066801"/>
            <a:ext cx="2133600" cy="521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34400" y="4114800"/>
            <a:ext cx="149629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118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792162"/>
          </a:xfrm>
        </p:spPr>
        <p:txBody>
          <a:bodyPr/>
          <a:lstStyle/>
          <a:p>
            <a:r>
              <a:rPr lang="en-US" b="1" dirty="0" smtClean="0"/>
              <a:t>Practice Question 2</a:t>
            </a:r>
            <a:endParaRPr lang="en-US" b="1" dirty="0"/>
          </a:p>
        </p:txBody>
      </p:sp>
      <p:pic>
        <p:nvPicPr>
          <p:cNvPr id="6" name="Picture 1028" descr="c:\ch03_conv\sedr42021_e0304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7"/>
          <a:stretch>
            <a:fillRect/>
          </a:stretch>
        </p:blipFill>
        <p:spPr bwMode="auto">
          <a:xfrm>
            <a:off x="3124201" y="990601"/>
            <a:ext cx="2142801" cy="5051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7200" y="3352800"/>
            <a:ext cx="16192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520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14400"/>
          </a:xfrm>
        </p:spPr>
        <p:txBody>
          <a:bodyPr/>
          <a:lstStyle/>
          <a:p>
            <a:r>
              <a:rPr lang="en-US" b="1" dirty="0" smtClean="0"/>
              <a:t>Practice Question 3</a:t>
            </a:r>
            <a:endParaRPr lang="en-US" b="1" dirty="0"/>
          </a:p>
        </p:txBody>
      </p:sp>
      <p:pic>
        <p:nvPicPr>
          <p:cNvPr id="7" name="Picture 1029" descr="c:\ch03_conv\sedr42021_e0304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8"/>
          <a:stretch>
            <a:fillRect/>
          </a:stretch>
        </p:blipFill>
        <p:spPr bwMode="auto">
          <a:xfrm>
            <a:off x="3200400" y="914401"/>
            <a:ext cx="2133600" cy="533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600" y="2895601"/>
            <a:ext cx="1752600" cy="552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43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3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Practice Question 4</a:t>
            </a:r>
            <a:endParaRPr lang="en-US" b="1" dirty="0"/>
          </a:p>
        </p:txBody>
      </p:sp>
      <p:pic>
        <p:nvPicPr>
          <p:cNvPr id="8" name="Picture 1030" descr="c:\ch03_conv\sedr42021_e0304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9"/>
          <a:stretch>
            <a:fillRect/>
          </a:stretch>
        </p:blipFill>
        <p:spPr bwMode="auto">
          <a:xfrm>
            <a:off x="3429000" y="1086349"/>
            <a:ext cx="2362200" cy="5309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600" y="3581401"/>
            <a:ext cx="1820008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647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4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 descr="se03F09"/>
          <p:cNvPicPr>
            <a:picLocks noChangeAspect="1" noChangeArrowheads="1"/>
          </p:cNvPicPr>
          <p:nvPr/>
        </p:nvPicPr>
        <p:blipFill>
          <a:blip r:embed="rId2" cstate="print"/>
          <a:srcRect r="44379" b="4478"/>
          <a:stretch>
            <a:fillRect/>
          </a:stretch>
        </p:blipFill>
        <p:spPr bwMode="auto">
          <a:xfrm>
            <a:off x="2027954" y="2129510"/>
            <a:ext cx="7878046" cy="4423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7" name="Title 5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020762"/>
          </a:xfrm>
        </p:spPr>
        <p:txBody>
          <a:bodyPr>
            <a:noAutofit/>
          </a:bodyPr>
          <a:lstStyle/>
          <a:p>
            <a:r>
              <a:rPr lang="en-US" sz="5400" b="1" dirty="0"/>
              <a:t>PN Junction with open Circuit Terminals</a:t>
            </a:r>
          </a:p>
        </p:txBody>
      </p:sp>
    </p:spTree>
    <p:extLst>
      <p:ext uri="{BB962C8B-B14F-4D97-AF65-F5344CB8AC3E}">
        <p14:creationId xmlns:p14="http://schemas.microsoft.com/office/powerpoint/2010/main" val="386946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90600"/>
          </a:xfrm>
        </p:spPr>
        <p:txBody>
          <a:bodyPr/>
          <a:lstStyle/>
          <a:p>
            <a:r>
              <a:rPr lang="en-US" b="1" dirty="0" smtClean="0"/>
              <a:t>Practice Question 5</a:t>
            </a:r>
            <a:endParaRPr lang="en-US" b="1" dirty="0"/>
          </a:p>
        </p:txBody>
      </p:sp>
      <p:pic>
        <p:nvPicPr>
          <p:cNvPr id="5" name="Picture 1031" descr="c:\ch03_conv\sedr42021_e0304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2"/>
          <a:stretch>
            <a:fillRect/>
          </a:stretch>
        </p:blipFill>
        <p:spPr bwMode="auto">
          <a:xfrm>
            <a:off x="5181601" y="1290650"/>
            <a:ext cx="5047227" cy="511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4876801"/>
            <a:ext cx="1810116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725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066800"/>
          </a:xfrm>
        </p:spPr>
        <p:txBody>
          <a:bodyPr/>
          <a:lstStyle/>
          <a:p>
            <a:r>
              <a:rPr lang="en-US" b="1" dirty="0" smtClean="0"/>
              <a:t>Practice Question 6</a:t>
            </a:r>
            <a:endParaRPr lang="en-US" b="1" dirty="0"/>
          </a:p>
        </p:txBody>
      </p:sp>
      <p:pic>
        <p:nvPicPr>
          <p:cNvPr id="6" name="Picture 1032" descr="c:\ch03_conv\sedr42021_e0304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75"/>
          <a:stretch>
            <a:fillRect/>
          </a:stretch>
        </p:blipFill>
        <p:spPr bwMode="auto">
          <a:xfrm>
            <a:off x="5105400" y="1044300"/>
            <a:ext cx="5117860" cy="5280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5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1" y="2209800"/>
            <a:ext cx="2133601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896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5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792162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905000" y="685800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400" dirty="0">
                <a:latin typeface="+mj-lt"/>
                <a:ea typeface="+mj-ea"/>
                <a:cs typeface="+mj-cs"/>
              </a:rPr>
              <a:t>Assuming Ideal Diode find I and V in the circuit</a:t>
            </a:r>
            <a:endParaRPr lang="en-US" sz="2400" dirty="0">
              <a:latin typeface="+mj-lt"/>
              <a:ea typeface="+mj-ea"/>
              <a:cs typeface="+mj-cs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600200"/>
            <a:ext cx="7467600" cy="4808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8830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dirty="0">
                <a:latin typeface="Arial" pitchFamily="34" charset="0"/>
                <a:cs typeface="Arial" pitchFamily="34" charset="0"/>
              </a:rPr>
              <a:t>In these circuits it might be not obvious at first sight whether none, one, or both diodes are conducting . In such a case we take a assumption and proceed with the analysis, and then check whether we end up with a consistent solution. For circuit (a) we shall assume that both diodes are conducting . It follows the V</a:t>
            </a:r>
            <a:r>
              <a:rPr lang="en-US" sz="1200" dirty="0">
                <a:latin typeface="Arial" pitchFamily="34" charset="0"/>
                <a:cs typeface="Arial" pitchFamily="34" charset="0"/>
              </a:rPr>
              <a:t>B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=0  and V=0 . The current through D</a:t>
            </a:r>
            <a:r>
              <a:rPr lang="en-US" sz="1300" dirty="0">
                <a:latin typeface="Arial" pitchFamily="34" charset="0"/>
                <a:cs typeface="Arial" pitchFamily="34" charset="0"/>
              </a:rPr>
              <a:t>2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 can now be determined from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524001"/>
            <a:ext cx="2819400" cy="3780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1" y="2590801"/>
            <a:ext cx="23717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1" y="3962400"/>
            <a:ext cx="36861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41746" y="5486400"/>
            <a:ext cx="875003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597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381000"/>
            <a:ext cx="5638800" cy="762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1800" dirty="0"/>
              <a:t>For the circuit in Fig B if we assume that both diodes are conducting , then V</a:t>
            </a:r>
            <a:r>
              <a:rPr lang="en-US" sz="1200" dirty="0"/>
              <a:t>B</a:t>
            </a:r>
            <a:r>
              <a:rPr lang="en-US" sz="1800" dirty="0"/>
              <a:t> =0 and V=0. the current in D</a:t>
            </a:r>
            <a:r>
              <a:rPr lang="en-US" sz="1200" dirty="0"/>
              <a:t>2</a:t>
            </a:r>
            <a:r>
              <a:rPr lang="en-US" sz="1800" dirty="0"/>
              <a:t> is obtained from </a:t>
            </a:r>
            <a:endParaRPr lang="en-US" sz="1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0"/>
            <a:ext cx="2743200" cy="395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524000"/>
            <a:ext cx="398145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1" y="4038601"/>
            <a:ext cx="73056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5257800"/>
            <a:ext cx="6324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3139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Logic Gates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How can we make logic gates using diodes?</a:t>
            </a:r>
          </a:p>
          <a:p>
            <a:r>
              <a:rPr lang="en-US" sz="3600" b="1" dirty="0"/>
              <a:t>What are the truth Table for</a:t>
            </a:r>
          </a:p>
          <a:p>
            <a:pPr lvl="1"/>
            <a:r>
              <a:rPr lang="en-US" b="1" dirty="0" smtClean="0"/>
              <a:t>Three input AND Gate?</a:t>
            </a:r>
          </a:p>
          <a:p>
            <a:pPr lvl="1"/>
            <a:r>
              <a:rPr lang="en-US" b="1" dirty="0" smtClean="0"/>
              <a:t>Three input OR Gate?</a:t>
            </a:r>
            <a:endParaRPr lang="en-US" b="1" dirty="0"/>
          </a:p>
        </p:txBody>
      </p:sp>
      <p:grpSp>
        <p:nvGrpSpPr>
          <p:cNvPr id="4" name="Group 8"/>
          <p:cNvGrpSpPr/>
          <p:nvPr/>
        </p:nvGrpSpPr>
        <p:grpSpPr>
          <a:xfrm>
            <a:off x="6553200" y="3429000"/>
            <a:ext cx="3657600" cy="1828801"/>
            <a:chOff x="5029200" y="3428999"/>
            <a:chExt cx="3657600" cy="1828801"/>
          </a:xfrm>
        </p:grpSpPr>
        <p:pic>
          <p:nvPicPr>
            <p:cNvPr id="13517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29200" y="3428999"/>
              <a:ext cx="1447800" cy="4893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5173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05400" y="4111978"/>
              <a:ext cx="1295400" cy="383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ounded Rectangular Callout 7"/>
            <p:cNvSpPr/>
            <p:nvPr/>
          </p:nvSpPr>
          <p:spPr>
            <a:xfrm>
              <a:off x="6858000" y="3657600"/>
              <a:ext cx="1828800" cy="1600200"/>
            </a:xfrm>
            <a:prstGeom prst="wedgeRoundRectCallout">
              <a:avLst>
                <a:gd name="adj1" fmla="val -70371"/>
                <a:gd name="adj2" fmla="val -2541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BOOLEAN NOTATION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5089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Diode logic gates</a:t>
            </a:r>
            <a:endParaRPr lang="en-US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F8C75-B091-416F-99E6-EC515D94A734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766979" name="Text Box 3"/>
          <p:cNvSpPr txBox="1">
            <a:spLocks noChangeArrowheads="1"/>
          </p:cNvSpPr>
          <p:nvPr/>
        </p:nvSpPr>
        <p:spPr bwMode="auto">
          <a:xfrm>
            <a:off x="2667000" y="5334000"/>
            <a:ext cx="7010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 dirty="0"/>
              <a:t>  </a:t>
            </a:r>
            <a:r>
              <a:rPr lang="en-US" b="1" dirty="0"/>
              <a:t>Diode logic gates: (a) OR gate; (b) AND gate (in a positive-logic system).</a:t>
            </a:r>
            <a:endParaRPr lang="en-US" altLang="en-US" b="1" dirty="0"/>
          </a:p>
        </p:txBody>
      </p:sp>
      <p:pic>
        <p:nvPicPr>
          <p:cNvPr id="766978" name="Picture 2" descr="c:\ch03_conv\sedr42021_0305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676400"/>
            <a:ext cx="2484438" cy="304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 descr="c:\ch03_conv\sedr42021_0305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1" y="1371600"/>
            <a:ext cx="2773363" cy="318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476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66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6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697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1" y="381001"/>
            <a:ext cx="6086475" cy="585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2" descr="048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-22860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1" y="152401"/>
            <a:ext cx="6086475" cy="585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3676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title"/>
          </p:nvPr>
        </p:nvSpPr>
        <p:spPr>
          <a:xfrm>
            <a:off x="2209800" y="215900"/>
            <a:ext cx="7772400" cy="1536700"/>
          </a:xfrm>
          <a:solidFill>
            <a:srgbClr val="92D050"/>
          </a:solidFill>
        </p:spPr>
        <p:txBody>
          <a:bodyPr rtlCol="0">
            <a:noAutofit/>
          </a:bodyPr>
          <a:lstStyle/>
          <a:p>
            <a:pPr>
              <a:defRPr/>
            </a:pP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EE-215</a:t>
            </a:r>
            <a:br>
              <a:rPr lang="en-US" b="1" dirty="0" smtClean="0"/>
            </a:br>
            <a:r>
              <a:rPr lang="en-US" b="1" dirty="0" smtClean="0">
                <a:solidFill>
                  <a:schemeClr val="accent2"/>
                </a:solidFill>
              </a:rPr>
              <a:t>Lecture  </a:t>
            </a:r>
            <a:br>
              <a:rPr lang="en-US" b="1" dirty="0" smtClean="0">
                <a:solidFill>
                  <a:schemeClr val="accent2"/>
                </a:solidFill>
              </a:rPr>
            </a:br>
            <a:endParaRPr lang="en-US" b="1" dirty="0" smtClean="0"/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1524000" y="1971676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600"/>
              <a:t>Electronic Devices &amp; Circuits</a:t>
            </a:r>
            <a:endParaRPr lang="en-US" sz="3600" b="1"/>
          </a:p>
        </p:txBody>
      </p:sp>
      <p:sp>
        <p:nvSpPr>
          <p:cNvPr id="13316" name="Rectangle 5"/>
          <p:cNvSpPr>
            <a:spLocks noChangeArrowheads="1"/>
          </p:cNvSpPr>
          <p:nvPr/>
        </p:nvSpPr>
        <p:spPr bwMode="auto">
          <a:xfrm>
            <a:off x="3352800" y="2743200"/>
            <a:ext cx="594360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defRPr/>
            </a:pPr>
            <a:r>
              <a:rPr lang="en-US" dirty="0">
                <a:latin typeface="Arial" pitchFamily="34" charset="0"/>
              </a:rPr>
              <a:t>    Text Book: Chapter </a:t>
            </a:r>
            <a:r>
              <a:rPr lang="en-US" dirty="0">
                <a:latin typeface="Arial" pitchFamily="34" charset="0"/>
              </a:rPr>
              <a:t>04 </a:t>
            </a:r>
            <a:r>
              <a:rPr lang="en-US" dirty="0">
                <a:latin typeface="Arial" pitchFamily="34" charset="0"/>
              </a:rPr>
              <a:t>(</a:t>
            </a:r>
            <a:r>
              <a:rPr lang="en-US" dirty="0" err="1">
                <a:latin typeface="Arial" pitchFamily="34" charset="0"/>
              </a:rPr>
              <a:t>S</a:t>
            </a:r>
            <a:r>
              <a:rPr lang="en-US" cap="all" dirty="0" err="1">
                <a:latin typeface="Arial" pitchFamily="34" charset="0"/>
              </a:rPr>
              <a:t>edra</a:t>
            </a:r>
            <a:r>
              <a:rPr lang="en-US" cap="all" dirty="0">
                <a:latin typeface="Arial" pitchFamily="34" charset="0"/>
              </a:rPr>
              <a:t>/Smith</a:t>
            </a:r>
            <a:r>
              <a:rPr lang="en-US" dirty="0">
                <a:latin typeface="Arial" pitchFamily="34" charset="0"/>
              </a:rPr>
              <a:t>   6</a:t>
            </a:r>
            <a:r>
              <a:rPr lang="en-US" baseline="30000" dirty="0">
                <a:latin typeface="Arial" pitchFamily="34" charset="0"/>
              </a:rPr>
              <a:t>th</a:t>
            </a:r>
            <a:r>
              <a:rPr lang="en-US" dirty="0">
                <a:latin typeface="Arial" pitchFamily="34" charset="0"/>
              </a:rPr>
              <a:t> Ed) 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dirty="0">
                <a:solidFill>
                  <a:schemeClr val="tx2"/>
                </a:solidFill>
                <a:latin typeface="Arial" pitchFamily="34" charset="0"/>
              </a:rPr>
              <a:t>  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dirty="0">
                <a:latin typeface="Arial" pitchFamily="34" charset="0"/>
              </a:rPr>
              <a:t>    </a:t>
            </a:r>
          </a:p>
        </p:txBody>
      </p:sp>
      <p:sp>
        <p:nvSpPr>
          <p:cNvPr id="16389" name="Rectangle 7"/>
          <p:cNvSpPr>
            <a:spLocks noChangeArrowheads="1"/>
          </p:cNvSpPr>
          <p:nvPr/>
        </p:nvSpPr>
        <p:spPr bwMode="auto">
          <a:xfrm>
            <a:off x="1828800" y="5170488"/>
            <a:ext cx="533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000" b="1" dirty="0"/>
              <a:t>Instructor: </a:t>
            </a:r>
            <a:r>
              <a:rPr lang="en-US" sz="2000" b="1" dirty="0"/>
              <a:t>Dr. </a:t>
            </a:r>
            <a:r>
              <a:rPr lang="en-US" sz="2000" b="1" dirty="0" err="1"/>
              <a:t>Shakeel</a:t>
            </a:r>
            <a:r>
              <a:rPr lang="en-US" sz="2000" b="1" dirty="0"/>
              <a:t> Alvi</a:t>
            </a:r>
            <a:endParaRPr lang="en-US" sz="2000" b="1" dirty="0"/>
          </a:p>
          <a:p>
            <a:pPr marL="342900" indent="-342900">
              <a:spcBef>
                <a:spcPct val="20000"/>
              </a:spcBef>
            </a:pPr>
            <a:r>
              <a:rPr lang="en-US" sz="2000" b="1" dirty="0"/>
              <a:t>Class: BEE </a:t>
            </a:r>
            <a:r>
              <a:rPr lang="en-US" sz="2000" b="1" dirty="0"/>
              <a:t>12 C &amp; D</a:t>
            </a:r>
            <a:endParaRPr lang="en-US" sz="2000" b="1" dirty="0"/>
          </a:p>
        </p:txBody>
      </p:sp>
      <p:sp>
        <p:nvSpPr>
          <p:cNvPr id="16390" name="Text Box 4"/>
          <p:cNvSpPr txBox="1">
            <a:spLocks noChangeArrowheads="1"/>
          </p:cNvSpPr>
          <p:nvPr/>
        </p:nvSpPr>
        <p:spPr bwMode="auto">
          <a:xfrm>
            <a:off x="1803400" y="6034088"/>
            <a:ext cx="35154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i="1">
                <a:solidFill>
                  <a:schemeClr val="accent2"/>
                </a:solidFill>
              </a:rPr>
              <a:t>Electrical  Engineering Department</a:t>
            </a:r>
          </a:p>
        </p:txBody>
      </p:sp>
      <p:sp>
        <p:nvSpPr>
          <p:cNvPr id="14344" name="Rectangle 8"/>
          <p:cNvSpPr>
            <a:spLocks noChangeArrowheads="1"/>
          </p:cNvSpPr>
          <p:nvPr/>
        </p:nvSpPr>
        <p:spPr bwMode="auto">
          <a:xfrm>
            <a:off x="4114800" y="3276600"/>
            <a:ext cx="6248400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tabLst>
                <a:tab pos="515938" algn="l"/>
              </a:tabLst>
              <a:defRPr/>
            </a:pPr>
            <a:r>
              <a:rPr lang="en-US" sz="2400" b="1" dirty="0"/>
              <a:t>4.2 Terminal Characteristics of Junction </a:t>
            </a:r>
            <a:r>
              <a:rPr lang="en-US" sz="2400" b="1" dirty="0"/>
              <a:t>Diodes</a:t>
            </a:r>
          </a:p>
          <a:p>
            <a:pPr>
              <a:tabLst>
                <a:tab pos="515938" algn="l"/>
              </a:tabLst>
              <a:defRPr/>
            </a:pPr>
            <a:endParaRPr lang="en-US" sz="2000" b="1" dirty="0">
              <a:solidFill>
                <a:schemeClr val="tx2"/>
              </a:solidFill>
              <a:latin typeface="Arial" pitchFamily="34" charset="0"/>
            </a:endParaRPr>
          </a:p>
          <a:p>
            <a:pPr lvl="1"/>
            <a:r>
              <a:rPr lang="en-US" sz="2400" dirty="0"/>
              <a:t>4.2.1Forward bias region</a:t>
            </a:r>
          </a:p>
          <a:p>
            <a:pPr lvl="1"/>
            <a:r>
              <a:rPr lang="en-US" sz="2400" dirty="0"/>
              <a:t>4.2.2Reverse bias region</a:t>
            </a:r>
          </a:p>
          <a:p>
            <a:pPr lvl="1"/>
            <a:r>
              <a:rPr lang="en-US" sz="2400" dirty="0"/>
              <a:t>4.2.3Break down region</a:t>
            </a:r>
          </a:p>
          <a:p>
            <a:pPr>
              <a:tabLst>
                <a:tab pos="515938" algn="l"/>
              </a:tabLst>
              <a:defRPr/>
            </a:pPr>
            <a:endParaRPr lang="en-US" sz="2000" b="1" dirty="0">
              <a:solidFill>
                <a:schemeClr val="tx2"/>
              </a:solidFill>
              <a:latin typeface="Arial" pitchFamily="34" charset="0"/>
            </a:endParaRPr>
          </a:p>
          <a:p>
            <a:pPr marL="633413" indent="-633413">
              <a:defRPr/>
            </a:pPr>
            <a:r>
              <a:rPr lang="en-US" sz="2000" b="1" dirty="0">
                <a:latin typeface="Arial" pitchFamily="34" charset="0"/>
              </a:rPr>
              <a:t>      	</a:t>
            </a:r>
            <a:endParaRPr lang="en-US" sz="2000" dirty="0">
              <a:latin typeface="Arial" pitchFamily="34" charset="0"/>
            </a:endParaRPr>
          </a:p>
          <a:p>
            <a:pPr marL="633413" indent="-633413">
              <a:defRPr/>
            </a:pPr>
            <a:endParaRPr lang="en-US" sz="2000" b="1" dirty="0">
              <a:latin typeface="Arial" pitchFamily="34" charset="0"/>
            </a:endParaRPr>
          </a:p>
          <a:p>
            <a:pPr marL="633413" indent="-633413">
              <a:defRPr/>
            </a:pPr>
            <a:r>
              <a:rPr lang="en-US" sz="2000" b="1" dirty="0">
                <a:latin typeface="Arial" pitchFamily="34" charset="0"/>
              </a:rPr>
              <a:t>	</a:t>
            </a:r>
          </a:p>
          <a:p>
            <a:pPr marL="633413" indent="-633413">
              <a:defRPr/>
            </a:pPr>
            <a:endParaRPr lang="en-US" sz="2000" b="1" dirty="0">
              <a:latin typeface="Arial" pitchFamily="34" charset="0"/>
            </a:endParaRPr>
          </a:p>
          <a:p>
            <a:pPr marL="633413" indent="-633413">
              <a:defRPr/>
            </a:pPr>
            <a:r>
              <a:rPr lang="en-US" sz="2000" b="1" dirty="0">
                <a:latin typeface="Arial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93910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Resistor in a circuit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1893"/>
          <a:stretch/>
        </p:blipFill>
        <p:spPr>
          <a:xfrm>
            <a:off x="7278644" y="4267200"/>
            <a:ext cx="2932157" cy="2438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762001"/>
            <a:ext cx="2362200" cy="2647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2068"/>
          <a:stretch/>
        </p:blipFill>
        <p:spPr>
          <a:xfrm>
            <a:off x="1828800" y="4267200"/>
            <a:ext cx="2921491" cy="24384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553200" y="762000"/>
            <a:ext cx="76200" cy="2743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5486400" y="2895600"/>
            <a:ext cx="3429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638800" y="1371600"/>
            <a:ext cx="2362200" cy="2514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53400" y="1066800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will happen if a battery is connected in the circuit ??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35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1676400" y="3352800"/>
            <a:ext cx="88392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  <a:defRPr/>
            </a:pPr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   I</a:t>
            </a:r>
            <a:r>
              <a:rPr lang="en-US" sz="2400" b="1" i="1" baseline="-250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is the diffusion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current</a:t>
            </a:r>
          </a:p>
          <a:p>
            <a:pPr>
              <a:buFont typeface="Wingdings" pitchFamily="2" charset="2"/>
              <a:buChar char="Ø"/>
              <a:defRPr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  <a:defRPr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 I</a:t>
            </a:r>
            <a:r>
              <a:rPr lang="en-US" sz="2400" b="1" i="1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the drift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current</a:t>
            </a:r>
          </a:p>
          <a:p>
            <a:pPr>
              <a:buFont typeface="Wingdings" pitchFamily="2" charset="2"/>
              <a:buChar char="Ø"/>
              <a:defRPr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341313" indent="-341313">
              <a:buFont typeface="Wingdings" pitchFamily="2" charset="2"/>
              <a:buChar char="Ø"/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In the depletion region holes and electron recombine,  thus no free charge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carrier</a:t>
            </a:r>
          </a:p>
          <a:p>
            <a:pPr marL="341313" indent="-341313">
              <a:buFont typeface="Wingdings" pitchFamily="2" charset="2"/>
              <a:buChar char="Ø"/>
              <a:defRPr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341313" indent="-341313">
              <a:buFont typeface="Wingdings" pitchFamily="2" charset="2"/>
              <a:buChar char="Ø"/>
              <a:defRPr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Positive charge on the N-side and negative on the P-side of the junction cause a barrier voltage across the junction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2531" name="Picture 4" descr="se03F09"/>
          <p:cNvPicPr>
            <a:picLocks noChangeAspect="1" noChangeArrowheads="1"/>
          </p:cNvPicPr>
          <p:nvPr/>
        </p:nvPicPr>
        <p:blipFill>
          <a:blip r:embed="rId2" cstate="print"/>
          <a:srcRect r="468" b="-1492"/>
          <a:stretch>
            <a:fillRect/>
          </a:stretch>
        </p:blipFill>
        <p:spPr bwMode="auto">
          <a:xfrm>
            <a:off x="2133600" y="762000"/>
            <a:ext cx="77724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Title 5"/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914400"/>
          </a:xfrm>
        </p:spPr>
        <p:txBody>
          <a:bodyPr/>
          <a:lstStyle/>
          <a:p>
            <a:r>
              <a:rPr lang="en-US" sz="3600" b="1" dirty="0"/>
              <a:t>PN Junction with open Circuit Terminals</a:t>
            </a:r>
          </a:p>
        </p:txBody>
      </p:sp>
    </p:spTree>
    <p:extLst>
      <p:ext uri="{BB962C8B-B14F-4D97-AF65-F5344CB8AC3E}">
        <p14:creationId xmlns:p14="http://schemas.microsoft.com/office/powerpoint/2010/main" val="350307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57091" b="19718"/>
          <a:stretch>
            <a:fillRect/>
          </a:stretch>
        </p:blipFill>
        <p:spPr bwMode="auto">
          <a:xfrm>
            <a:off x="4114800" y="0"/>
            <a:ext cx="3837226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4" descr="se04F01"/>
          <p:cNvPicPr>
            <a:picLocks noChangeAspect="1" noChangeArrowheads="1"/>
          </p:cNvPicPr>
          <p:nvPr/>
        </p:nvPicPr>
        <p:blipFill>
          <a:blip r:embed="rId3" cstate="print"/>
          <a:srcRect t="65867" b="5689"/>
          <a:stretch>
            <a:fillRect/>
          </a:stretch>
        </p:blipFill>
        <p:spPr bwMode="auto">
          <a:xfrm>
            <a:off x="2667000" y="4800600"/>
            <a:ext cx="7106062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676400" y="152401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 Black" panose="020B0A04020102020204" pitchFamily="34" charset="0"/>
              </a:rPr>
              <a:t>Ideal Diode</a:t>
            </a:r>
            <a:endParaRPr lang="en-US" sz="3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39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590800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/>
              <a:t>Gradually  moving towards reality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78005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Taking into account the barrier voltage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3" y="1828801"/>
            <a:ext cx="78771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8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6"/>
          <p:cNvPicPr>
            <a:picLocks noChangeAspect="1" noChangeArrowheads="1"/>
          </p:cNvPicPr>
          <p:nvPr/>
        </p:nvPicPr>
        <p:blipFill>
          <a:blip r:embed="rId2" cstate="print"/>
          <a:srcRect r="60606" b="64400"/>
          <a:stretch>
            <a:fillRect/>
          </a:stretch>
        </p:blipFill>
        <p:spPr bwMode="auto">
          <a:xfrm>
            <a:off x="1905001" y="863944"/>
            <a:ext cx="2881313" cy="200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print"/>
          <a:srcRect l="50000" r="2083" b="61452"/>
          <a:stretch>
            <a:fillRect/>
          </a:stretch>
        </p:blipFill>
        <p:spPr bwMode="auto">
          <a:xfrm>
            <a:off x="6514454" y="863944"/>
            <a:ext cx="3505200" cy="217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 cstate="print"/>
          <a:srcRect l="50000" t="50000" b="8871"/>
          <a:stretch>
            <a:fillRect/>
          </a:stretch>
        </p:blipFill>
        <p:spPr bwMode="auto">
          <a:xfrm>
            <a:off x="5943600" y="3581400"/>
            <a:ext cx="3657600" cy="231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286001" y="3325814"/>
            <a:ext cx="2881313" cy="2617787"/>
            <a:chOff x="762000" y="3326536"/>
            <a:chExt cx="2881745" cy="2617064"/>
          </a:xfrm>
        </p:grpSpPr>
        <p:pic>
          <p:nvPicPr>
            <p:cNvPr id="22535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 r="60606" b="64400"/>
            <a:stretch>
              <a:fillRect/>
            </a:stretch>
          </p:blipFill>
          <p:spPr bwMode="auto">
            <a:xfrm>
              <a:off x="762000" y="3326536"/>
              <a:ext cx="2881745" cy="2007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36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 l="13068" t="72948" r="66856" b="8871"/>
            <a:stretch>
              <a:fillRect/>
            </a:stretch>
          </p:blipFill>
          <p:spPr bwMode="auto">
            <a:xfrm>
              <a:off x="1579419" y="4918364"/>
              <a:ext cx="1468581" cy="1025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2534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130176"/>
            <a:ext cx="7848600" cy="7080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pPr eaLnBrk="1" hangingPunct="1"/>
            <a:r>
              <a:rPr lang="en-US" sz="2800"/>
              <a:t>MORE: Input / Output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117285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6"/>
          <p:cNvPicPr>
            <a:picLocks noChangeAspect="1" noChangeArrowheads="1"/>
          </p:cNvPicPr>
          <p:nvPr/>
        </p:nvPicPr>
        <p:blipFill>
          <a:blip r:embed="rId2" cstate="print"/>
          <a:srcRect r="53525" b="66852"/>
          <a:stretch>
            <a:fillRect/>
          </a:stretch>
        </p:blipFill>
        <p:spPr bwMode="auto">
          <a:xfrm>
            <a:off x="1676401" y="1148557"/>
            <a:ext cx="347027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130176"/>
            <a:ext cx="7848600" cy="708025"/>
          </a:xfrm>
          <a:prstGeom prst="roundRect">
            <a:avLst>
              <a:gd name="adj" fmla="val 16667"/>
            </a:avLst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 dirty="0"/>
              <a:t>MORE: Input / Output Characteristics</a:t>
            </a:r>
            <a:br>
              <a:rPr lang="en-US" sz="2800" dirty="0"/>
            </a:br>
            <a:r>
              <a:rPr lang="en-US" sz="2800" dirty="0"/>
              <a:t>(Study and understand )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print"/>
          <a:srcRect l="65770" b="66852"/>
          <a:stretch>
            <a:fillRect/>
          </a:stretch>
        </p:blipFill>
        <p:spPr bwMode="auto">
          <a:xfrm>
            <a:off x="7426326" y="1148557"/>
            <a:ext cx="255587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2" cstate="print"/>
          <a:srcRect l="29205" t="40652" r="18974" b="6535"/>
          <a:stretch>
            <a:fillRect/>
          </a:stretch>
        </p:blipFill>
        <p:spPr bwMode="auto">
          <a:xfrm>
            <a:off x="3505201" y="3257114"/>
            <a:ext cx="4722867" cy="3279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9702" t="19919"/>
          <a:stretch/>
        </p:blipFill>
        <p:spPr>
          <a:xfrm>
            <a:off x="7456031" y="2745359"/>
            <a:ext cx="2878809" cy="2443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47967" y="908190"/>
            <a:ext cx="2362200" cy="705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Constant voltage drop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601" y="6441528"/>
            <a:ext cx="2647239" cy="18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</a:rPr>
              <a:t>Try it yourself</a:t>
            </a:r>
            <a:endParaRPr lang="en-US" dirty="0">
              <a:latin typeface="Arial Black" panose="020B0A04020102020204" pitchFamily="34" charset="0"/>
            </a:endParaRPr>
          </a:p>
        </p:txBody>
      </p:sp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1524001" y="3657600"/>
            <a:ext cx="5222875" cy="3048000"/>
            <a:chOff x="720437" y="3800330"/>
            <a:chExt cx="3470563" cy="2143270"/>
          </a:xfrm>
        </p:grpSpPr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2" cstate="print"/>
            <a:srcRect r="53525" b="66852"/>
            <a:stretch>
              <a:fillRect/>
            </a:stretch>
          </p:blipFill>
          <p:spPr bwMode="auto">
            <a:xfrm>
              <a:off x="720437" y="3800330"/>
              <a:ext cx="3470563" cy="16860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 l="13068" t="72948" r="66856" b="8871"/>
            <a:stretch>
              <a:fillRect/>
            </a:stretch>
          </p:blipFill>
          <p:spPr bwMode="auto">
            <a:xfrm>
              <a:off x="2657473" y="4918364"/>
              <a:ext cx="1468581" cy="1025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print"/>
          <a:srcRect r="53525" b="66852"/>
          <a:stretch>
            <a:fillRect/>
          </a:stretch>
        </p:blipFill>
        <p:spPr bwMode="auto">
          <a:xfrm>
            <a:off x="1524001" y="1066801"/>
            <a:ext cx="3470275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2" cstate="print"/>
          <a:srcRect l="29205" t="40652" r="18974" b="6535"/>
          <a:stretch>
            <a:fillRect/>
          </a:stretch>
        </p:blipFill>
        <p:spPr bwMode="auto">
          <a:xfrm>
            <a:off x="7162800" y="914401"/>
            <a:ext cx="3245550" cy="2253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7332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barrier potential 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9875" y="2133600"/>
            <a:ext cx="657225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5445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t="7488" b="66306"/>
          <a:stretch>
            <a:fillRect/>
          </a:stretch>
        </p:blipFill>
        <p:spPr bwMode="auto">
          <a:xfrm>
            <a:off x="2119086" y="866360"/>
            <a:ext cx="7374049" cy="180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t="40145" b="41136"/>
          <a:stretch>
            <a:fillRect/>
          </a:stretch>
        </p:blipFill>
        <p:spPr bwMode="auto">
          <a:xfrm>
            <a:off x="2119086" y="2819400"/>
            <a:ext cx="8167915" cy="1424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28800" y="76200"/>
            <a:ext cx="8534400" cy="715962"/>
          </a:xfrm>
        </p:spPr>
        <p:txBody>
          <a:bodyPr>
            <a:noAutofit/>
          </a:bodyPr>
          <a:lstStyle/>
          <a:p>
            <a:r>
              <a:rPr lang="en-US" sz="2800" b="1" dirty="0"/>
              <a:t>Draw the out put of each rectifier circuits shown below</a:t>
            </a:r>
            <a:endParaRPr lang="en-US" sz="28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1524000" y="4495800"/>
            <a:ext cx="9144000" cy="1947274"/>
            <a:chOff x="0" y="4495800"/>
            <a:chExt cx="9144000" cy="1947274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68847" b="14930"/>
            <a:stretch>
              <a:fillRect/>
            </a:stretch>
          </p:blipFill>
          <p:spPr bwMode="auto">
            <a:xfrm>
              <a:off x="614362" y="4495800"/>
              <a:ext cx="7691438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TextBox 1"/>
            <p:cNvSpPr txBox="1"/>
            <p:nvPr/>
          </p:nvSpPr>
          <p:spPr>
            <a:xfrm>
              <a:off x="0" y="6042964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 Black" panose="020B0A04020102020204" pitchFamily="34" charset="0"/>
                </a:rPr>
                <a:t>When we should cater for  this drop in our calculations</a:t>
              </a:r>
              <a:endParaRPr lang="en-US" sz="2000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872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l="24783" t="4209" b="17677"/>
          <a:stretch>
            <a:fillRect/>
          </a:stretch>
        </p:blipFill>
        <p:spPr bwMode="auto">
          <a:xfrm>
            <a:off x="2177612" y="1219200"/>
            <a:ext cx="7956988" cy="5335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8800" y="274638"/>
            <a:ext cx="8610600" cy="868362"/>
          </a:xfrm>
        </p:spPr>
        <p:txBody>
          <a:bodyPr>
            <a:noAutofit/>
          </a:bodyPr>
          <a:lstStyle/>
          <a:p>
            <a:r>
              <a:rPr lang="en-US" sz="3200" dirty="0"/>
              <a:t>Example: Rectifier with a step down transformer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5146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5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1828800" y="5257800"/>
          <a:ext cx="298323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Equation" r:id="rId3" imgW="1104840" imgH="253800" progId="Equation.3">
                  <p:embed/>
                </p:oleObj>
              </mc:Choice>
              <mc:Fallback>
                <p:oleObj name="Equation" r:id="rId3" imgW="11048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5257800"/>
                        <a:ext cx="298323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</p:nvPr>
        </p:nvGraphicFramePr>
        <p:xfrm>
          <a:off x="6324600" y="2514600"/>
          <a:ext cx="4038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200"/>
                <a:gridCol w="1219200"/>
                <a:gridCol w="1981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</a:t>
                      </a:r>
                      <a:r>
                        <a:rPr lang="en-US" baseline="0" dirty="0" smtClean="0"/>
                        <a:t> in terms of Is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1524000" y="3276600"/>
          <a:ext cx="3201988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Equation" r:id="rId5" imgW="1193800" imgH="482600" progId="Equation.3">
                  <p:embed/>
                </p:oleObj>
              </mc:Choice>
              <mc:Fallback>
                <p:oleObj name="Equation" r:id="rId5" imgW="11938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276600"/>
                        <a:ext cx="3201988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6" name="Object 4"/>
          <p:cNvGraphicFramePr>
            <a:graphicFrameLocks noChangeAspect="1"/>
          </p:cNvGraphicFramePr>
          <p:nvPr/>
        </p:nvGraphicFramePr>
        <p:xfrm>
          <a:off x="2133600" y="1600200"/>
          <a:ext cx="1828800" cy="1147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7" imgW="545760" imgH="419040" progId="Equation.3">
                  <p:embed/>
                </p:oleObj>
              </mc:Choice>
              <mc:Fallback>
                <p:oleObj name="Equation" r:id="rId7" imgW="5457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600200"/>
                        <a:ext cx="1828800" cy="11476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9" name="Object 11"/>
          <p:cNvGraphicFramePr>
            <a:graphicFrameLocks noChangeAspect="1"/>
          </p:cNvGraphicFramePr>
          <p:nvPr/>
        </p:nvGraphicFramePr>
        <p:xfrm>
          <a:off x="6477000" y="1143000"/>
          <a:ext cx="3200400" cy="1381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Equation" r:id="rId9" imgW="1002960" imgH="431640" progId="Equation.3">
                  <p:embed/>
                </p:oleObj>
              </mc:Choice>
              <mc:Fallback>
                <p:oleObj name="Equation" r:id="rId9" imgW="10029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1143000"/>
                        <a:ext cx="3200400" cy="138129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133601" y="228600"/>
            <a:ext cx="1576387" cy="755650"/>
            <a:chOff x="7275443" y="185530"/>
            <a:chExt cx="1577009" cy="755374"/>
          </a:xfrm>
        </p:grpSpPr>
        <p:sp>
          <p:nvSpPr>
            <p:cNvPr id="12" name="Oval 11"/>
            <p:cNvSpPr/>
            <p:nvPr/>
          </p:nvSpPr>
          <p:spPr bwMode="auto">
            <a:xfrm>
              <a:off x="7275443" y="185530"/>
              <a:ext cx="1577009" cy="755374"/>
            </a:xfrm>
            <a:prstGeom prst="ellipse">
              <a:avLst/>
            </a:prstGeom>
            <a:solidFill>
              <a:srgbClr val="FFFF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/>
            <a:lstStyle/>
            <a:p>
              <a:pPr>
                <a:defRPr/>
              </a:pPr>
              <a:endParaRPr lang="en-US">
                <a:latin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01948" y="304799"/>
              <a:ext cx="1497496" cy="52322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accent6"/>
                  </a:solidFill>
                </a:rPr>
                <a:t>Review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752600" y="61722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Temperature Dependency</a:t>
            </a:r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15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4" descr="se03F09"/>
          <p:cNvPicPr>
            <a:picLocks noChangeAspect="1" noChangeArrowheads="1"/>
          </p:cNvPicPr>
          <p:nvPr/>
        </p:nvPicPr>
        <p:blipFill>
          <a:blip r:embed="rId3" cstate="print"/>
          <a:srcRect l="58548" t="26866" r="468" b="10448"/>
          <a:stretch>
            <a:fillRect/>
          </a:stretch>
        </p:blipFill>
        <p:spPr bwMode="auto">
          <a:xfrm>
            <a:off x="1524000" y="5181600"/>
            <a:ext cx="3200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5" descr="se03F09"/>
          <p:cNvPicPr>
            <a:picLocks noChangeAspect="1" noChangeArrowheads="1"/>
          </p:cNvPicPr>
          <p:nvPr/>
        </p:nvPicPr>
        <p:blipFill>
          <a:blip r:embed="rId3" cstate="print"/>
          <a:srcRect r="44379" b="4478"/>
          <a:stretch>
            <a:fillRect/>
          </a:stretch>
        </p:blipFill>
        <p:spPr bwMode="auto">
          <a:xfrm>
            <a:off x="6705601" y="3581400"/>
            <a:ext cx="393541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Title 1"/>
          <p:cNvSpPr>
            <a:spLocks noGrp="1"/>
          </p:cNvSpPr>
          <p:nvPr>
            <p:ph type="title"/>
          </p:nvPr>
        </p:nvSpPr>
        <p:spPr>
          <a:xfrm>
            <a:off x="1524000" y="38100"/>
            <a:ext cx="9144000" cy="952500"/>
          </a:xfrm>
        </p:spPr>
        <p:txBody>
          <a:bodyPr/>
          <a:lstStyle/>
          <a:p>
            <a:r>
              <a:rPr lang="en-US" sz="3600" b="1" dirty="0"/>
              <a:t>PN Junction with open Circuit Terminals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938212"/>
            <a:ext cx="861060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Font typeface="Wingdings" pitchFamily="2" charset="2"/>
              <a:buChar char="Ø"/>
              <a:defRPr/>
            </a:pPr>
            <a:r>
              <a:rPr lang="en-US" sz="2000" dirty="0">
                <a:latin typeface="Arial" pitchFamily="34" charset="0"/>
              </a:rPr>
              <a:t>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cs typeface="Times New Roman" pitchFamily="18" charset="0"/>
              </a:rPr>
              <a:t>The drift current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i="1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Arial" pitchFamily="34" charset="0"/>
              </a:rPr>
              <a:t>is</a:t>
            </a:r>
            <a:r>
              <a:rPr lang="en-US" sz="2000" dirty="0">
                <a:latin typeface="Arial" pitchFamily="34" charset="0"/>
              </a:rPr>
              <a:t> due to minority carrier</a:t>
            </a:r>
          </a:p>
          <a:p>
            <a:pPr marL="341313" indent="-341313">
              <a:spcAft>
                <a:spcPts val="1200"/>
              </a:spcAft>
              <a:buFont typeface="Wingdings" pitchFamily="2" charset="2"/>
              <a:buChar char="Ø"/>
              <a:defRPr/>
            </a:pPr>
            <a:r>
              <a:rPr lang="en-US" sz="2000" dirty="0">
                <a:latin typeface="Arial" pitchFamily="34" charset="0"/>
              </a:rPr>
              <a:t>Electrons in the p-material at the edge of depletion region are swept into the n-side under the effect of electric field in the depletion region</a:t>
            </a:r>
          </a:p>
          <a:p>
            <a:pPr>
              <a:spcAft>
                <a:spcPts val="1200"/>
              </a:spcAft>
              <a:buFont typeface="Wingdings" pitchFamily="2" charset="2"/>
              <a:buChar char="Ø"/>
              <a:defRPr/>
            </a:pPr>
            <a:r>
              <a:rPr lang="en-US" sz="2000" dirty="0">
                <a:latin typeface="Arial" pitchFamily="34" charset="0"/>
              </a:rPr>
              <a:t>  Holes from n-material  are swept into the p-side</a:t>
            </a:r>
          </a:p>
          <a:p>
            <a:pPr>
              <a:spcAft>
                <a:spcPts val="1200"/>
              </a:spcAft>
              <a:buFont typeface="Wingdings" pitchFamily="2" charset="2"/>
              <a:buChar char="Ø"/>
              <a:defRPr/>
            </a:pPr>
            <a:r>
              <a:rPr lang="en-US" sz="2000" dirty="0">
                <a:latin typeface="Arial" pitchFamily="34" charset="0"/>
              </a:rPr>
              <a:t>  Under the equilibrium condition 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2000" i="1" baseline="-250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= I</a:t>
            </a:r>
            <a:r>
              <a:rPr lang="en-US" sz="2000" i="1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spcAft>
                <a:spcPts val="1200"/>
              </a:spcAft>
              <a:buFont typeface="Wingdings" pitchFamily="2" charset="2"/>
              <a:buChar char="Ø"/>
              <a:defRPr/>
            </a:pP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i="1" dirty="0">
                <a:cs typeface="Times New Roman" pitchFamily="18" charset="0"/>
              </a:rPr>
              <a:t>The barrier voltage 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sz="2000" i="1" baseline="-25000" dirty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>
                <a:cs typeface="Times New Roman" pitchFamily="18" charset="0"/>
              </a:rPr>
              <a:t>is given by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spcAft>
                <a:spcPts val="1200"/>
              </a:spcAft>
              <a:buFont typeface="Wingdings" pitchFamily="2" charset="2"/>
              <a:buChar char="Ø"/>
              <a:defRPr/>
            </a:pPr>
            <a:endParaRPr lang="en-US" sz="2000" i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3962400" y="4495801"/>
          <a:ext cx="2209800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4" imgW="1193800" imgH="482600" progId="Equation.3">
                  <p:embed/>
                </p:oleObj>
              </mc:Choice>
              <mc:Fallback>
                <p:oleObj name="Equation" r:id="rId4" imgW="11938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4495801"/>
                        <a:ext cx="2209800" cy="89376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8000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965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38200"/>
          </a:xfrm>
        </p:spPr>
        <p:txBody>
          <a:bodyPr>
            <a:normAutofit/>
          </a:bodyPr>
          <a:lstStyle/>
          <a:p>
            <a:r>
              <a:rPr lang="en-US" b="1" dirty="0" smtClean="0"/>
              <a:t>What is </a:t>
            </a:r>
            <a:endParaRPr lang="en-US" b="1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1905000" y="1905001"/>
            <a:ext cx="8229600" cy="160020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Observe that in the reverse direction the current saturates at a value equals to –     . For this reason      is given the name saturation current. As     is directly proportional the cross-sectional area A of the junction . Thus another name for     is the junction scale current. The typical value of      is in range of </a:t>
            </a:r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 t="87382" r="69676" b="-1476"/>
          <a:stretch>
            <a:fillRect/>
          </a:stretch>
        </p:blipFill>
        <p:spPr bwMode="auto">
          <a:xfrm>
            <a:off x="6324600" y="2971800"/>
            <a:ext cx="2209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4" cstate="print"/>
          <a:srcRect r="63098"/>
          <a:stretch>
            <a:fillRect/>
          </a:stretch>
        </p:blipFill>
        <p:spPr bwMode="auto">
          <a:xfrm>
            <a:off x="5029200" y="838200"/>
            <a:ext cx="2133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24844" b="11905"/>
          <a:stretch/>
        </p:blipFill>
        <p:spPr bwMode="auto">
          <a:xfrm>
            <a:off x="6552821" y="3484729"/>
            <a:ext cx="4064000" cy="3341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752601" y="228600"/>
            <a:ext cx="1576387" cy="755650"/>
            <a:chOff x="7275443" y="185530"/>
            <a:chExt cx="1577009" cy="755374"/>
          </a:xfrm>
        </p:grpSpPr>
        <p:sp>
          <p:nvSpPr>
            <p:cNvPr id="11" name="Oval 10"/>
            <p:cNvSpPr/>
            <p:nvPr/>
          </p:nvSpPr>
          <p:spPr bwMode="auto">
            <a:xfrm>
              <a:off x="7275443" y="185530"/>
              <a:ext cx="1577009" cy="755374"/>
            </a:xfrm>
            <a:prstGeom prst="ellipse">
              <a:avLst/>
            </a:prstGeom>
            <a:solidFill>
              <a:srgbClr val="FFFF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/>
            <a:lstStyle/>
            <a:p>
              <a:pPr>
                <a:defRPr/>
              </a:pPr>
              <a:endParaRPr lang="en-US">
                <a:latin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01948" y="304799"/>
              <a:ext cx="1497496" cy="52322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angle"/>
            </a:sp3d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accent6"/>
                  </a:solidFill>
                </a:rPr>
                <a:t>Review</a:t>
              </a:r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2415" r="28896" b="66175"/>
          <a:stretch/>
        </p:blipFill>
        <p:spPr bwMode="auto">
          <a:xfrm>
            <a:off x="2324100" y="3886200"/>
            <a:ext cx="4699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4267200" y="2133600"/>
          <a:ext cx="304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Equation" r:id="rId6" imgW="152280" imgH="228600" progId="Equation.3">
                  <p:embed/>
                </p:oleObj>
              </mc:Choice>
              <mc:Fallback>
                <p:oleObj name="Equation" r:id="rId6" imgW="152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2133600"/>
                        <a:ext cx="3048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4" name="Object 6"/>
          <p:cNvGraphicFramePr>
            <a:graphicFrameLocks noChangeAspect="1"/>
          </p:cNvGraphicFramePr>
          <p:nvPr/>
        </p:nvGraphicFramePr>
        <p:xfrm>
          <a:off x="6477000" y="2171700"/>
          <a:ext cx="2286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Equation" r:id="rId8" imgW="152280" imgH="228600" progId="Equation.3">
                  <p:embed/>
                </p:oleObj>
              </mc:Choice>
              <mc:Fallback>
                <p:oleObj name="Equation" r:id="rId8" imgW="152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2171700"/>
                        <a:ext cx="22860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5" name="Object 7"/>
          <p:cNvGraphicFramePr>
            <a:graphicFrameLocks noChangeAspect="1"/>
          </p:cNvGraphicFramePr>
          <p:nvPr/>
        </p:nvGraphicFramePr>
        <p:xfrm>
          <a:off x="6527800" y="2667000"/>
          <a:ext cx="254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Equation" r:id="rId10" imgW="152280" imgH="228600" progId="Equation.3">
                  <p:embed/>
                </p:oleObj>
              </mc:Choice>
              <mc:Fallback>
                <p:oleObj name="Equation" r:id="rId10" imgW="152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7800" y="2667000"/>
                        <a:ext cx="2540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6" name="Object 8"/>
          <p:cNvGraphicFramePr>
            <a:graphicFrameLocks noChangeAspect="1"/>
          </p:cNvGraphicFramePr>
          <p:nvPr/>
        </p:nvGraphicFramePr>
        <p:xfrm>
          <a:off x="3581400" y="2362200"/>
          <a:ext cx="304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Equation" r:id="rId11" imgW="152280" imgH="228600" progId="Equation.3">
                  <p:embed/>
                </p:oleObj>
              </mc:Choice>
              <mc:Fallback>
                <p:oleObj name="Equation" r:id="rId11" imgW="152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362200"/>
                        <a:ext cx="3048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7" name="Object 9"/>
          <p:cNvGraphicFramePr>
            <a:graphicFrameLocks noChangeAspect="1"/>
          </p:cNvGraphicFramePr>
          <p:nvPr/>
        </p:nvGraphicFramePr>
        <p:xfrm>
          <a:off x="7086600" y="38100"/>
          <a:ext cx="5334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Equation" r:id="rId12" imgW="152280" imgH="228600" progId="Equation.3">
                  <p:embed/>
                </p:oleObj>
              </mc:Choice>
              <mc:Fallback>
                <p:oleObj name="Equation" r:id="rId12" imgW="152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38100"/>
                        <a:ext cx="533400" cy="80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8" name="Object 10"/>
          <p:cNvGraphicFramePr>
            <a:graphicFrameLocks noChangeAspect="1"/>
          </p:cNvGraphicFramePr>
          <p:nvPr/>
        </p:nvGraphicFramePr>
        <p:xfrm>
          <a:off x="4572000" y="2971800"/>
          <a:ext cx="2286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Equation" r:id="rId13" imgW="152280" imgH="228600" progId="Equation.3">
                  <p:embed/>
                </p:oleObj>
              </mc:Choice>
              <mc:Fallback>
                <p:oleObj name="Equation" r:id="rId13" imgW="152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971800"/>
                        <a:ext cx="228600" cy="342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246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96851"/>
            <a:ext cx="7848600" cy="708025"/>
          </a:xfrm>
          <a:prstGeom prst="roundRect">
            <a:avLst>
              <a:gd name="adj" fmla="val 16667"/>
            </a:avLst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/>
              <a:t>Diode  V-I Characteristics</a:t>
            </a:r>
          </a:p>
        </p:txBody>
      </p:sp>
      <p:pic>
        <p:nvPicPr>
          <p:cNvPr id="1029" name="Picture 6" descr="se04F0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957263"/>
            <a:ext cx="4597400" cy="3509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26" name="Object 11"/>
          <p:cNvGraphicFramePr>
            <a:graphicFrameLocks noChangeAspect="1"/>
          </p:cNvGraphicFramePr>
          <p:nvPr/>
        </p:nvGraphicFramePr>
        <p:xfrm>
          <a:off x="2322514" y="4748213"/>
          <a:ext cx="2320925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Equation" r:id="rId4" imgW="1002960" imgH="431640" progId="Equation.3">
                  <p:embed/>
                </p:oleObj>
              </mc:Choice>
              <mc:Fallback>
                <p:oleObj name="Equation" r:id="rId4" imgW="10029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2514" y="4748213"/>
                        <a:ext cx="2320925" cy="1001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5151438" y="1536701"/>
            <a:ext cx="5340350" cy="4630607"/>
            <a:chOff x="3627438" y="1536700"/>
            <a:chExt cx="5340350" cy="4630607"/>
          </a:xfrm>
        </p:grpSpPr>
        <p:pic>
          <p:nvPicPr>
            <p:cNvPr id="23559" name="Picture 7" descr="se04F0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627438" y="1536700"/>
              <a:ext cx="5340350" cy="436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" name="Group 6"/>
            <p:cNvGrpSpPr/>
            <p:nvPr/>
          </p:nvGrpSpPr>
          <p:grpSpPr>
            <a:xfrm>
              <a:off x="4953000" y="5249069"/>
              <a:ext cx="1344613" cy="918238"/>
              <a:chOff x="4953000" y="5249069"/>
              <a:chExt cx="1344613" cy="918238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29200" y="5261579"/>
                <a:ext cx="1104900" cy="57150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flipH="1">
                <a:off x="5334000" y="5814882"/>
                <a:ext cx="644524" cy="352425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5978524" y="5249069"/>
                <a:ext cx="3190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  <a:endParaRPr 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953000" y="5261579"/>
                <a:ext cx="381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-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972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u="sng" dirty="0" smtClean="0"/>
              <a:t>Forward-Bias Region</a:t>
            </a:r>
            <a:endParaRPr lang="en-US" u="sng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2743200"/>
            <a:ext cx="315176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133601" y="4419600"/>
          <a:ext cx="275167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Equation" r:id="rId4" imgW="164880" imgH="228600" progId="Equation.3">
                  <p:embed/>
                </p:oleObj>
              </mc:Choice>
              <mc:Fallback>
                <p:oleObj name="Equation" r:id="rId4" imgW="164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1" y="4419600"/>
                        <a:ext cx="275167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0"/>
          <p:cNvGrpSpPr/>
          <p:nvPr/>
        </p:nvGrpSpPr>
        <p:grpSpPr>
          <a:xfrm>
            <a:off x="2133600" y="4419600"/>
            <a:ext cx="7924800" cy="1754326"/>
            <a:chOff x="533400" y="4267200"/>
            <a:chExt cx="7924800" cy="1754326"/>
          </a:xfrm>
        </p:grpSpPr>
        <p:sp>
          <p:nvSpPr>
            <p:cNvPr id="7" name="TextBox 6"/>
            <p:cNvSpPr txBox="1"/>
            <p:nvPr/>
          </p:nvSpPr>
          <p:spPr>
            <a:xfrm>
              <a:off x="533400" y="4267200"/>
              <a:ext cx="79248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itchFamily="34" charset="0"/>
                  <a:cs typeface="Arial" pitchFamily="34" charset="0"/>
                </a:rPr>
                <a:t>     is the saturation current and its values is a strong function of temperature for every 5 Deg. Rise in temperature the value of     doubles</a:t>
              </a:r>
            </a:p>
            <a:p>
              <a:endParaRPr lang="en-US" b="1" dirty="0">
                <a:latin typeface="Arial" pitchFamily="34" charset="0"/>
                <a:cs typeface="Arial" pitchFamily="34" charset="0"/>
              </a:endParaRPr>
            </a:p>
            <a:p>
              <a:r>
                <a:rPr lang="en-US" b="1" dirty="0">
                  <a:latin typeface="Arial" pitchFamily="34" charset="0"/>
                  <a:cs typeface="Arial" pitchFamily="34" charset="0"/>
                </a:rPr>
                <a:t>It is also dependent on the junction Cross-sectional-Area of diode doubling the area doubles the saturation current</a:t>
              </a:r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graphicFrame>
          <p:nvGraphicFramePr>
            <p:cNvPr id="7175" name="Object 7"/>
            <p:cNvGraphicFramePr>
              <a:graphicFrameLocks noChangeAspect="1"/>
            </p:cNvGraphicFramePr>
            <p:nvPr/>
          </p:nvGraphicFramePr>
          <p:xfrm>
            <a:off x="7391400" y="4495800"/>
            <a:ext cx="274638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9" name="Equation" r:id="rId6" imgW="164880" imgH="228600" progId="Equation.3">
                    <p:embed/>
                  </p:oleObj>
                </mc:Choice>
                <mc:Fallback>
                  <p:oleObj name="Equation" r:id="rId6" imgW="16488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91400" y="4495800"/>
                          <a:ext cx="274638" cy="381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TextBox 11"/>
          <p:cNvSpPr txBox="1"/>
          <p:nvPr/>
        </p:nvSpPr>
        <p:spPr>
          <a:xfrm>
            <a:off x="1905000" y="1270338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itchFamily="34" charset="0"/>
                <a:cs typeface="Arial" pitchFamily="34" charset="0"/>
              </a:rPr>
              <a:t>The forward-Bias or simply forward-region of operation is entered when the terminal voltage V is positive. In the forward region the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i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-v relationship is closely approximated by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21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7" descr="se04F0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4838" y="463551"/>
            <a:ext cx="4983162" cy="406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96851"/>
            <a:ext cx="7848600" cy="708025"/>
          </a:xfrm>
          <a:prstGeom prst="roundRect">
            <a:avLst>
              <a:gd name="adj" fmla="val 16667"/>
            </a:avLst>
          </a:prstGeo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sz="4000"/>
              <a:t>Forward-Bias Region</a:t>
            </a:r>
          </a:p>
        </p:txBody>
      </p:sp>
      <p:graphicFrame>
        <p:nvGraphicFramePr>
          <p:cNvPr id="1026" name="Object 1"/>
          <p:cNvGraphicFramePr>
            <a:graphicFrameLocks noChangeAspect="1"/>
          </p:cNvGraphicFramePr>
          <p:nvPr/>
        </p:nvGraphicFramePr>
        <p:xfrm>
          <a:off x="1843089" y="3149600"/>
          <a:ext cx="4046537" cy="180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Equation" r:id="rId4" imgW="1993680" imgH="888840" progId="Equation.3">
                  <p:embed/>
                </p:oleObj>
              </mc:Choice>
              <mc:Fallback>
                <p:oleObj name="Equation" r:id="rId4" imgW="199368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089" y="3149600"/>
                        <a:ext cx="4046537" cy="1804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5954713" y="4983163"/>
            <a:ext cx="3948112" cy="1085850"/>
            <a:chOff x="4548496" y="5322919"/>
            <a:chExt cx="3949148" cy="1086678"/>
          </a:xfrm>
        </p:grpSpPr>
        <p:sp>
          <p:nvSpPr>
            <p:cNvPr id="2060" name="Rounded Rectangular Callout 13"/>
            <p:cNvSpPr>
              <a:spLocks noChangeArrowheads="1"/>
            </p:cNvSpPr>
            <p:nvPr/>
          </p:nvSpPr>
          <p:spPr bwMode="auto">
            <a:xfrm>
              <a:off x="4548496" y="5322919"/>
              <a:ext cx="3949148" cy="1086678"/>
            </a:xfrm>
            <a:prstGeom prst="wedgeRoundRectCallout">
              <a:avLst>
                <a:gd name="adj1" fmla="val -61806"/>
                <a:gd name="adj2" fmla="val -106880"/>
                <a:gd name="adj3" fmla="val 16667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052" name="Object 6"/>
            <p:cNvGraphicFramePr>
              <a:graphicFrameLocks noChangeAspect="1"/>
            </p:cNvGraphicFramePr>
            <p:nvPr/>
          </p:nvGraphicFramePr>
          <p:xfrm>
            <a:off x="4609911" y="5343648"/>
            <a:ext cx="3789099" cy="10099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3" name="Equation" r:id="rId6" imgW="1904760" imgH="507960" progId="Equation.3">
                    <p:embed/>
                  </p:oleObj>
                </mc:Choice>
                <mc:Fallback>
                  <p:oleObj name="Equation" r:id="rId6" imgW="1904760" imgH="507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9911" y="5343648"/>
                          <a:ext cx="3789099" cy="100992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2389189" y="5662614"/>
            <a:ext cx="1311275" cy="993775"/>
            <a:chOff x="834887" y="5367130"/>
            <a:chExt cx="1311965" cy="993913"/>
          </a:xfrm>
        </p:grpSpPr>
        <p:sp>
          <p:nvSpPr>
            <p:cNvPr id="2059" name="Rounded Rectangular Callout 16"/>
            <p:cNvSpPr>
              <a:spLocks noChangeArrowheads="1"/>
            </p:cNvSpPr>
            <p:nvPr/>
          </p:nvSpPr>
          <p:spPr bwMode="auto">
            <a:xfrm>
              <a:off x="834887" y="5367130"/>
              <a:ext cx="1311965" cy="993913"/>
            </a:xfrm>
            <a:prstGeom prst="wedgeRoundRectCallout">
              <a:avLst>
                <a:gd name="adj1" fmla="val -58620"/>
                <a:gd name="adj2" fmla="val -134222"/>
                <a:gd name="adj3" fmla="val 16667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051" name="Object 5"/>
            <p:cNvGraphicFramePr>
              <a:graphicFrameLocks noChangeAspect="1"/>
            </p:cNvGraphicFramePr>
            <p:nvPr/>
          </p:nvGraphicFramePr>
          <p:xfrm>
            <a:off x="906808" y="5449606"/>
            <a:ext cx="1147279" cy="841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4" name="Equation" r:id="rId8" imgW="571320" imgH="419040" progId="Equation.3">
                    <p:embed/>
                  </p:oleObj>
                </mc:Choice>
                <mc:Fallback>
                  <p:oleObj name="Equation" r:id="rId8" imgW="571320" imgH="419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6808" y="5449606"/>
                          <a:ext cx="1147279" cy="841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37" name="Object 13"/>
          <p:cNvGraphicFramePr>
            <a:graphicFrameLocks noChangeAspect="1"/>
          </p:cNvGraphicFramePr>
          <p:nvPr/>
        </p:nvGraphicFramePr>
        <p:xfrm>
          <a:off x="2573339" y="1990726"/>
          <a:ext cx="2320925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Equation" r:id="rId10" imgW="1002960" imgH="431640" progId="Equation.3">
                  <p:embed/>
                </p:oleObj>
              </mc:Choice>
              <mc:Fallback>
                <p:oleObj name="Equation" r:id="rId10" imgW="10029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3339" y="1990726"/>
                        <a:ext cx="2320925" cy="1001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8" name="Object 14"/>
          <p:cNvGraphicFramePr>
            <a:graphicFrameLocks noChangeAspect="1"/>
          </p:cNvGraphicFramePr>
          <p:nvPr/>
        </p:nvGraphicFramePr>
        <p:xfrm>
          <a:off x="1854201" y="1190626"/>
          <a:ext cx="2530475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Equation" r:id="rId12" imgW="1257120" imgH="406080" progId="Equation.3">
                  <p:embed/>
                </p:oleObj>
              </mc:Choice>
              <mc:Fallback>
                <p:oleObj name="Equation" r:id="rId12" imgW="125712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4201" y="1190626"/>
                        <a:ext cx="2530475" cy="81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188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7" descr="se04F0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4838" y="463551"/>
            <a:ext cx="4983162" cy="406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196851"/>
            <a:ext cx="7848600" cy="708025"/>
          </a:xfrm>
          <a:prstGeom prst="roundRect">
            <a:avLst>
              <a:gd name="adj" fmla="val 16667"/>
            </a:avLst>
          </a:prstGeo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sz="4000"/>
              <a:t>Forward-Bias Region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216150" y="2535238"/>
          <a:ext cx="2744788" cy="220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Equation" r:id="rId4" imgW="1473120" imgH="1180800" progId="Equation.3">
                  <p:embed/>
                </p:oleObj>
              </mc:Choice>
              <mc:Fallback>
                <p:oleObj name="Equation" r:id="rId4" imgW="1473120" imgH="1180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6150" y="2535238"/>
                        <a:ext cx="2744788" cy="2203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2557464" y="1193801"/>
            <a:ext cx="1563687" cy="1128713"/>
            <a:chOff x="1033668" y="1032533"/>
            <a:chExt cx="1563757" cy="1127571"/>
          </a:xfrm>
        </p:grpSpPr>
        <p:sp>
          <p:nvSpPr>
            <p:cNvPr id="3082" name="Rounded Rectangle 13"/>
            <p:cNvSpPr>
              <a:spLocks noChangeArrowheads="1"/>
            </p:cNvSpPr>
            <p:nvPr/>
          </p:nvSpPr>
          <p:spPr bwMode="auto">
            <a:xfrm>
              <a:off x="1033668" y="1033669"/>
              <a:ext cx="1563757" cy="1126435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3076" name="Object 7"/>
            <p:cNvGraphicFramePr>
              <a:graphicFrameLocks noChangeAspect="1"/>
            </p:cNvGraphicFramePr>
            <p:nvPr/>
          </p:nvGraphicFramePr>
          <p:xfrm>
            <a:off x="1038285" y="1032533"/>
            <a:ext cx="1455688" cy="10215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7" name="Equation" r:id="rId6" imgW="571320" imgH="419040" progId="Equation.3">
                    <p:embed/>
                  </p:oleObj>
                </mc:Choice>
                <mc:Fallback>
                  <p:oleObj name="Equation" r:id="rId6" imgW="571320" imgH="419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8285" y="1032533"/>
                          <a:ext cx="1455688" cy="10215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763963" y="4983164"/>
            <a:ext cx="5473700" cy="1379537"/>
            <a:chOff x="2292626" y="4996070"/>
            <a:chExt cx="5473148" cy="1378226"/>
          </a:xfrm>
        </p:grpSpPr>
        <p:sp>
          <p:nvSpPr>
            <p:cNvPr id="3081" name="Rounded Rectangle 16"/>
            <p:cNvSpPr>
              <a:spLocks noChangeArrowheads="1"/>
            </p:cNvSpPr>
            <p:nvPr/>
          </p:nvSpPr>
          <p:spPr bwMode="auto">
            <a:xfrm>
              <a:off x="2292626" y="4996070"/>
              <a:ext cx="5473148" cy="137822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3075" name="Object 8"/>
            <p:cNvGraphicFramePr>
              <a:graphicFrameLocks noChangeAspect="1"/>
            </p:cNvGraphicFramePr>
            <p:nvPr/>
          </p:nvGraphicFramePr>
          <p:xfrm>
            <a:off x="2354815" y="5069095"/>
            <a:ext cx="5291137" cy="1258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8" name="Equation" r:id="rId8" imgW="2933640" imgH="698400" progId="Equation.3">
                    <p:embed/>
                  </p:oleObj>
                </mc:Choice>
                <mc:Fallback>
                  <p:oleObj name="Equation" r:id="rId8" imgW="2933640" imgH="698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4815" y="5069095"/>
                          <a:ext cx="5291137" cy="12588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01770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40" name="Object 4"/>
          <p:cNvGraphicFramePr>
            <a:graphicFrameLocks noChangeAspect="1"/>
          </p:cNvGraphicFramePr>
          <p:nvPr/>
        </p:nvGraphicFramePr>
        <p:xfrm>
          <a:off x="4635500" y="4243389"/>
          <a:ext cx="387985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Equation" r:id="rId4" imgW="2311200" imgH="431640" progId="Equation.3">
                  <p:embed/>
                </p:oleObj>
              </mc:Choice>
              <mc:Fallback>
                <p:oleObj name="Equation" r:id="rId4" imgW="23112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5500" y="4243389"/>
                        <a:ext cx="3879850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5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130176"/>
            <a:ext cx="7848600" cy="708025"/>
          </a:xfrm>
          <a:prstGeom prst="roundRect">
            <a:avLst>
              <a:gd name="adj" fmla="val 16667"/>
            </a:avLst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/>
              <a:t>Using I-V Relationships</a:t>
            </a:r>
          </a:p>
        </p:txBody>
      </p:sp>
      <p:graphicFrame>
        <p:nvGraphicFramePr>
          <p:cNvPr id="3075" name="Object 1"/>
          <p:cNvGraphicFramePr>
            <a:graphicFrameLocks noChangeAspect="1"/>
          </p:cNvGraphicFramePr>
          <p:nvPr/>
        </p:nvGraphicFramePr>
        <p:xfrm>
          <a:off x="1814514" y="1189038"/>
          <a:ext cx="1824037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Equation" r:id="rId6" imgW="977760" imgH="533160" progId="Equation.3">
                  <p:embed/>
                </p:oleObj>
              </mc:Choice>
              <mc:Fallback>
                <p:oleObj name="Equation" r:id="rId6" imgW="97776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4514" y="1189038"/>
                        <a:ext cx="1824037" cy="995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78" name="Straight Connector 6"/>
          <p:cNvCxnSpPr>
            <a:cxnSpLocks noChangeShapeType="1"/>
          </p:cNvCxnSpPr>
          <p:nvPr/>
        </p:nvCxnSpPr>
        <p:spPr bwMode="auto">
          <a:xfrm rot="5400000">
            <a:off x="1701007" y="3712370"/>
            <a:ext cx="4667250" cy="1587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</p:cxn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513263" y="5238750"/>
            <a:ext cx="5403850" cy="707886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rgbClr val="0070C0"/>
                </a:solidFill>
              </a:rPr>
              <a:t>Thus for a decade change in current, the voltage drop across the diode will change by 2.3</a:t>
            </a:r>
            <a:r>
              <a:rPr lang="en-US" sz="2000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V</a:t>
            </a:r>
            <a:r>
              <a:rPr lang="en-US" sz="2000" i="1" baseline="-2500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sz="2000" i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graphicFrame>
        <p:nvGraphicFramePr>
          <p:cNvPr id="11" name="Object 9"/>
          <p:cNvGraphicFramePr>
            <a:graphicFrameLocks noChangeAspect="1"/>
          </p:cNvGraphicFramePr>
          <p:nvPr/>
        </p:nvGraphicFramePr>
        <p:xfrm>
          <a:off x="1895476" y="4370389"/>
          <a:ext cx="1965325" cy="127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Equation" r:id="rId8" imgW="1054080" imgH="685800" progId="Equation.3">
                  <p:embed/>
                </p:oleObj>
              </mc:Choice>
              <mc:Fallback>
                <p:oleObj name="Equation" r:id="rId8" imgW="105408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476" y="4370389"/>
                        <a:ext cx="1965325" cy="1279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2" name="Object 10"/>
          <p:cNvGraphicFramePr>
            <a:graphicFrameLocks noChangeAspect="1"/>
          </p:cNvGraphicFramePr>
          <p:nvPr/>
        </p:nvGraphicFramePr>
        <p:xfrm>
          <a:off x="1974851" y="2593976"/>
          <a:ext cx="1609725" cy="142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3" name="Equation" r:id="rId10" imgW="863280" imgH="761760" progId="Equation.3">
                  <p:embed/>
                </p:oleObj>
              </mc:Choice>
              <mc:Fallback>
                <p:oleObj name="Equation" r:id="rId10" imgW="863280" imgH="761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851" y="2593976"/>
                        <a:ext cx="1609725" cy="1420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448175" y="2124076"/>
          <a:ext cx="5500688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" name="Equation" r:id="rId12" imgW="3276360" imgH="482400" progId="Equation.3">
                  <p:embed/>
                </p:oleObj>
              </mc:Choice>
              <mc:Fallback>
                <p:oleObj name="Equation" r:id="rId12" imgW="32763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8175" y="2124076"/>
                        <a:ext cx="5500688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2"/>
          <p:cNvGraphicFramePr>
            <a:graphicFrameLocks noChangeAspect="1"/>
          </p:cNvGraphicFramePr>
          <p:nvPr/>
        </p:nvGraphicFramePr>
        <p:xfrm>
          <a:off x="4511675" y="1066801"/>
          <a:ext cx="5500688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" name="Equation" r:id="rId14" imgW="3276360" imgH="482400" progId="Equation.3">
                  <p:embed/>
                </p:oleObj>
              </mc:Choice>
              <mc:Fallback>
                <p:oleObj name="Equation" r:id="rId14" imgW="32763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1675" y="1066801"/>
                        <a:ext cx="5500688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3"/>
          <p:cNvGraphicFramePr>
            <a:graphicFrameLocks noChangeAspect="1"/>
          </p:cNvGraphicFramePr>
          <p:nvPr/>
        </p:nvGraphicFramePr>
        <p:xfrm>
          <a:off x="4735513" y="3187700"/>
          <a:ext cx="4838700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6" name="Equation" r:id="rId16" imgW="2882880" imgH="431640" progId="Equation.3">
                  <p:embed/>
                </p:oleObj>
              </mc:Choice>
              <mc:Fallback>
                <p:oleObj name="Equation" r:id="rId16" imgW="28828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5513" y="3187700"/>
                        <a:ext cx="4838700" cy="769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435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1" y="273051"/>
            <a:ext cx="3008313" cy="561975"/>
          </a:xfrm>
          <a:solidFill>
            <a:schemeClr val="accent5">
              <a:lumMod val="25000"/>
            </a:schemeClr>
          </a:solidFill>
        </p:spPr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Example 4.3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8975" y="2565401"/>
            <a:ext cx="1924050" cy="614363"/>
          </a:xfrm>
        </p:spPr>
        <p:txBody>
          <a:bodyPr/>
          <a:lstStyle/>
          <a:p>
            <a:pPr>
              <a:buFontTx/>
              <a:buNone/>
            </a:pPr>
            <a:r>
              <a:rPr lang="en-US" smtClean="0"/>
              <a:t>Solution:</a:t>
            </a:r>
          </a:p>
          <a:p>
            <a:pPr>
              <a:buFontTx/>
              <a:buNone/>
            </a:pPr>
            <a:endParaRPr lang="en-US" sz="2000"/>
          </a:p>
          <a:p>
            <a:pPr>
              <a:buFontTx/>
              <a:buNone/>
            </a:pPr>
            <a:endParaRPr lang="en-US" smtClean="0"/>
          </a:p>
          <a:p>
            <a:pPr>
              <a:buFontTx/>
              <a:buNone/>
            </a:pPr>
            <a:endParaRPr lang="en-US" smtClean="0"/>
          </a:p>
          <a:p>
            <a:pPr>
              <a:buFontTx/>
              <a:buNone/>
            </a:pPr>
            <a:endParaRPr lang="en-US" smtClean="0"/>
          </a:p>
          <a:p>
            <a:pPr>
              <a:buFontTx/>
              <a:buNone/>
            </a:pPr>
            <a:endParaRPr 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1201" y="862013"/>
            <a:ext cx="8208963" cy="1682750"/>
          </a:xfrm>
          <a:solidFill>
            <a:schemeClr val="accent5"/>
          </a:solidFill>
          <a:ln>
            <a:solidFill>
              <a:schemeClr val="tx1"/>
            </a:solidFill>
          </a:ln>
        </p:spPr>
        <p:txBody>
          <a:bodyPr/>
          <a:lstStyle/>
          <a:p>
            <a:pPr>
              <a:defRPr/>
            </a:pPr>
            <a:r>
              <a:rPr lang="en-US" sz="1800" dirty="0"/>
              <a:t>A silicon diode said to be </a:t>
            </a:r>
            <a:r>
              <a:rPr lang="en-US" sz="1800" b="1" dirty="0"/>
              <a:t>I </a:t>
            </a:r>
            <a:r>
              <a:rPr lang="en-US" sz="1800" b="1" dirty="0" err="1"/>
              <a:t>mA</a:t>
            </a:r>
            <a:r>
              <a:rPr lang="en-US" sz="1800" b="1" dirty="0"/>
              <a:t> </a:t>
            </a:r>
            <a:r>
              <a:rPr lang="en-US" sz="1800" dirty="0"/>
              <a:t>device displays a forward voltage of </a:t>
            </a:r>
            <a:r>
              <a:rPr lang="en-US" sz="1800" b="1" dirty="0"/>
              <a:t>0.7 V </a:t>
            </a:r>
            <a:r>
              <a:rPr lang="en-US" sz="1800" dirty="0"/>
              <a:t>at a current of  </a:t>
            </a:r>
            <a:r>
              <a:rPr lang="en-US" sz="1800" b="1" dirty="0"/>
              <a:t>1 </a:t>
            </a:r>
            <a:r>
              <a:rPr lang="en-US" sz="1800" b="1" dirty="0" err="1"/>
              <a:t>mA</a:t>
            </a:r>
            <a:r>
              <a:rPr lang="en-US" sz="1800" dirty="0"/>
              <a:t>.</a:t>
            </a:r>
          </a:p>
          <a:p>
            <a:pPr>
              <a:defRPr/>
            </a:pPr>
            <a:r>
              <a:rPr lang="en-US" sz="1800" dirty="0"/>
              <a:t> Evaluate the junction scaling constant </a:t>
            </a:r>
            <a:r>
              <a:rPr lang="en-US" sz="1800" b="1" i="1" dirty="0"/>
              <a:t>I</a:t>
            </a:r>
            <a:r>
              <a:rPr lang="en-US" sz="1800" b="1" i="1" baseline="-25000" dirty="0"/>
              <a:t>S</a:t>
            </a:r>
            <a:r>
              <a:rPr lang="en-US" sz="1800" dirty="0"/>
              <a:t>.  </a:t>
            </a:r>
          </a:p>
          <a:p>
            <a:pPr>
              <a:defRPr/>
            </a:pPr>
            <a:r>
              <a:rPr lang="en-US" sz="1800" dirty="0"/>
              <a:t>What scaling constant would apply for a </a:t>
            </a:r>
            <a:r>
              <a:rPr lang="en-US" sz="1800" b="1" dirty="0"/>
              <a:t>1-A</a:t>
            </a:r>
            <a:r>
              <a:rPr lang="en-US" sz="1800" dirty="0"/>
              <a:t> diode of the same manufacture that conducts  </a:t>
            </a:r>
            <a:r>
              <a:rPr lang="en-US" sz="1800" b="1" dirty="0"/>
              <a:t>1 A</a:t>
            </a:r>
            <a:r>
              <a:rPr lang="en-US" sz="1800" dirty="0"/>
              <a:t>  at </a:t>
            </a:r>
            <a:r>
              <a:rPr lang="en-US" sz="1800" b="1" dirty="0"/>
              <a:t>0.7 V</a:t>
            </a:r>
            <a:r>
              <a:rPr lang="en-US" sz="1800" dirty="0"/>
              <a:t>?</a:t>
            </a:r>
            <a:endParaRPr lang="en-US" sz="1800" dirty="0"/>
          </a:p>
        </p:txBody>
      </p:sp>
      <p:graphicFrame>
        <p:nvGraphicFramePr>
          <p:cNvPr id="66563" name="Object 3"/>
          <p:cNvGraphicFramePr>
            <a:graphicFrameLocks noChangeAspect="1"/>
          </p:cNvGraphicFramePr>
          <p:nvPr/>
        </p:nvGraphicFramePr>
        <p:xfrm>
          <a:off x="2103438" y="3295650"/>
          <a:ext cx="2170112" cy="130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Equation" r:id="rId3" imgW="1180800" imgH="711000" progId="Equation.3">
                  <p:embed/>
                </p:oleObj>
              </mc:Choice>
              <mc:Fallback>
                <p:oleObj name="Equation" r:id="rId3" imgW="118080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3438" y="3295650"/>
                        <a:ext cx="2170112" cy="130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922964" y="2941638"/>
            <a:ext cx="4148137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The diode conducting 1 A at 0.7 V corresponds to 1000 1-mA diodes in parallel with a total junction area 1000 times greater.  Thus the scaling constant </a:t>
            </a:r>
            <a:r>
              <a:rPr lang="en-US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>
                <a:solidFill>
                  <a:schemeClr val="accent2"/>
                </a:solidFill>
              </a:rPr>
              <a:t> is also 1000 times greater</a:t>
            </a:r>
          </a:p>
        </p:txBody>
      </p:sp>
      <p:graphicFrame>
        <p:nvGraphicFramePr>
          <p:cNvPr id="66564" name="Object 4"/>
          <p:cNvGraphicFramePr>
            <a:graphicFrameLocks noChangeAspect="1"/>
          </p:cNvGraphicFramePr>
          <p:nvPr/>
        </p:nvGraphicFramePr>
        <p:xfrm>
          <a:off x="6677026" y="4884739"/>
          <a:ext cx="2308225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5" name="Equation" r:id="rId5" imgW="1054080" imgH="241200" progId="Equation.3">
                  <p:embed/>
                </p:oleObj>
              </mc:Choice>
              <mc:Fallback>
                <p:oleObj name="Equation" r:id="rId5" imgW="10540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7026" y="4884739"/>
                        <a:ext cx="2308225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06" name="Straight Connector 11"/>
          <p:cNvCxnSpPr>
            <a:cxnSpLocks noChangeShapeType="1"/>
          </p:cNvCxnSpPr>
          <p:nvPr/>
        </p:nvCxnSpPr>
        <p:spPr bwMode="auto">
          <a:xfrm rot="5400000">
            <a:off x="3982245" y="4577558"/>
            <a:ext cx="3419475" cy="14287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graphicFrame>
        <p:nvGraphicFramePr>
          <p:cNvPr id="5" name="Object 11"/>
          <p:cNvGraphicFramePr>
            <a:graphicFrameLocks noChangeAspect="1"/>
          </p:cNvGraphicFramePr>
          <p:nvPr/>
        </p:nvGraphicFramePr>
        <p:xfrm>
          <a:off x="1803401" y="4938714"/>
          <a:ext cx="3548063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6" name="Equation" r:id="rId7" imgW="1930320" imgH="457200" progId="Equation.3">
                  <p:embed/>
                </p:oleObj>
              </mc:Choice>
              <mc:Fallback>
                <p:oleObj name="Equation" r:id="rId7" imgW="193032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3401" y="4938714"/>
                        <a:ext cx="3548063" cy="839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447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66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609600"/>
            <a:ext cx="8752036" cy="76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67000" y="3276601"/>
                <a:ext cx="6477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115   Or 120 mv , depending upon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276600"/>
                <a:ext cx="6477000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1507" t="-9333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276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4"/>
          <p:cNvSpPr>
            <a:spLocks noChangeArrowheads="1"/>
          </p:cNvSpPr>
          <p:nvPr/>
        </p:nvSpPr>
        <p:spPr bwMode="auto">
          <a:xfrm>
            <a:off x="1771650" y="5562601"/>
            <a:ext cx="86487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At a constant current, the voltage drop decreases by approximately 2 mV for every 1°C increase in temperature.</a:t>
            </a:r>
          </a:p>
        </p:txBody>
      </p:sp>
      <p:pic>
        <p:nvPicPr>
          <p:cNvPr id="26627" name="Picture 6" descr="se04F0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68700" y="1509714"/>
            <a:ext cx="5054600" cy="384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130176"/>
            <a:ext cx="7848600" cy="930275"/>
          </a:xfrm>
          <a:prstGeom prst="roundRect">
            <a:avLst>
              <a:gd name="adj" fmla="val 16667"/>
            </a:avLst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sz="3600"/>
              <a:t>Temperature Dependence of diode Forward V-I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41659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"/>
            <a:ext cx="8229600" cy="762000"/>
          </a:xfrm>
          <a:solidFill>
            <a:srgbClr val="92D050"/>
          </a:solidFill>
        </p:spPr>
        <p:txBody>
          <a:bodyPr/>
          <a:lstStyle/>
          <a:p>
            <a:r>
              <a:rPr lang="en-US" b="1" dirty="0" smtClean="0"/>
              <a:t>Saturation and Leakage current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1752600" y="1219201"/>
            <a:ext cx="8610600" cy="224676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When a semiconductor device is reversed biased it should not conduct any current at all, however, due to increased barrier potential, the free electrons on p side are dragged towards positive while holes on n side are dragged towards negative of the battery this current flows due to minority charge carriers and hence its magnitude is very </a:t>
            </a:r>
            <a:r>
              <a:rPr lang="en-US" sz="2000" b="1" dirty="0" err="1"/>
              <a:t>very</a:t>
            </a:r>
            <a:r>
              <a:rPr lang="en-US" sz="2000" b="1" dirty="0"/>
              <a:t> small. For constant temperature reverse current is almost constant though applied reverse voltage is increased up to certain limit. Hence it is also called as reverse saturation current.</a:t>
            </a:r>
            <a:endParaRPr lang="en-US" sz="2000" b="1" dirty="0"/>
          </a:p>
        </p:txBody>
      </p:sp>
      <p:sp>
        <p:nvSpPr>
          <p:cNvPr id="4" name="Rectangle 3"/>
          <p:cNvSpPr/>
          <p:nvPr/>
        </p:nvSpPr>
        <p:spPr>
          <a:xfrm>
            <a:off x="1752600" y="3657601"/>
            <a:ext cx="8534400" cy="1323439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sz="2000" b="1" dirty="0"/>
              <a:t>Diode reverse current is made up of </a:t>
            </a:r>
            <a:r>
              <a:rPr lang="en-US" sz="2000" b="1" i="1" dirty="0"/>
              <a:t>reverse saturation current</a:t>
            </a:r>
            <a:r>
              <a:rPr lang="en-US" sz="2000" b="1" dirty="0"/>
              <a:t> (</a:t>
            </a:r>
            <a:r>
              <a:rPr lang="en-US" sz="2000" b="1" i="1" dirty="0"/>
              <a:t>I</a:t>
            </a:r>
            <a:r>
              <a:rPr lang="en-US" sz="2000" b="1" i="1" baseline="-25000" dirty="0"/>
              <a:t>S</a:t>
            </a:r>
            <a:r>
              <a:rPr lang="en-US" sz="2000" b="1" dirty="0"/>
              <a:t>) and </a:t>
            </a:r>
            <a:r>
              <a:rPr lang="en-US" sz="2000" b="1" i="1" dirty="0"/>
              <a:t>surface-leakage current</a:t>
            </a:r>
            <a:r>
              <a:rPr lang="en-US" sz="2000" b="1" dirty="0"/>
              <a:t> (</a:t>
            </a:r>
            <a:r>
              <a:rPr lang="en-US" sz="2000" b="1" i="1" dirty="0"/>
              <a:t>I</a:t>
            </a:r>
            <a:r>
              <a:rPr lang="en-US" sz="2000" b="1" i="1" baseline="-25000" dirty="0"/>
              <a:t>SL</a:t>
            </a:r>
            <a:r>
              <a:rPr lang="en-US" sz="2000" b="1" dirty="0"/>
              <a:t>). </a:t>
            </a:r>
            <a:r>
              <a:rPr lang="en-US" sz="2000" b="1" i="1" dirty="0"/>
              <a:t>I</a:t>
            </a:r>
            <a:r>
              <a:rPr lang="en-US" sz="2000" b="1" i="1" baseline="-25000" dirty="0"/>
              <a:t>S</a:t>
            </a:r>
            <a:r>
              <a:rPr lang="en-US" sz="2000" b="1" dirty="0"/>
              <a:t> </a:t>
            </a:r>
            <a:r>
              <a:rPr lang="en-US" sz="2000" b="1" dirty="0" err="1"/>
              <a:t>is</a:t>
            </a:r>
            <a:r>
              <a:rPr lang="en-US" sz="2000" b="1" dirty="0"/>
              <a:t> </a:t>
            </a:r>
            <a:r>
              <a:rPr lang="en-US" sz="2000" b="1" i="1" dirty="0"/>
              <a:t>temperature</a:t>
            </a:r>
            <a:r>
              <a:rPr lang="en-US" sz="2000" b="1" dirty="0"/>
              <a:t> dependent and relatively independent of reverse voltage. </a:t>
            </a:r>
            <a:r>
              <a:rPr lang="en-US" sz="2000" b="1" i="1" dirty="0"/>
              <a:t>I</a:t>
            </a:r>
            <a:r>
              <a:rPr lang="en-US" sz="2000" b="1" i="1" baseline="-25000" dirty="0"/>
              <a:t>SL</a:t>
            </a:r>
            <a:r>
              <a:rPr lang="en-US" sz="2000" b="1" dirty="0"/>
              <a:t> is affected by the magnitude of reverse voltage and is relatively independent of temperature. 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5172670"/>
            <a:ext cx="8525401" cy="130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4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PN Junction with open Circuit Terminals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>
            <p:extLst/>
          </p:nvPr>
        </p:nvGraphicFramePr>
        <p:xfrm>
          <a:off x="1981200" y="1451594"/>
          <a:ext cx="3201988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3" imgW="1193800" imgH="482600" progId="Equation.3">
                  <p:embed/>
                </p:oleObj>
              </mc:Choice>
              <mc:Fallback>
                <p:oleObj name="Equation" r:id="rId3" imgW="11938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451594"/>
                        <a:ext cx="3201988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TextBox 6"/>
          <p:cNvSpPr txBox="1">
            <a:spLocks noChangeArrowheads="1"/>
          </p:cNvSpPr>
          <p:nvPr/>
        </p:nvSpPr>
        <p:spPr bwMode="auto">
          <a:xfrm>
            <a:off x="1981200" y="2895601"/>
            <a:ext cx="4648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For silicon at room temperature, </a:t>
            </a:r>
            <a:r>
              <a:rPr lang="en-US" sz="2400" dirty="0">
                <a:cs typeface="Times New Roman" pitchFamily="18" charset="0"/>
              </a:rPr>
              <a:t>V</a:t>
            </a:r>
            <a:r>
              <a:rPr lang="en-US" sz="2400" baseline="-25000" dirty="0">
                <a:cs typeface="Times New Roman" pitchFamily="18" charset="0"/>
              </a:rPr>
              <a:t>o</a:t>
            </a:r>
            <a:r>
              <a:rPr lang="en-US" sz="2400" dirty="0"/>
              <a:t> is in the range of 0.6 to 0.9 volts</a:t>
            </a:r>
          </a:p>
        </p:txBody>
      </p:sp>
      <p:sp>
        <p:nvSpPr>
          <p:cNvPr id="1032" name="TextBox 7"/>
          <p:cNvSpPr txBox="1">
            <a:spLocks noChangeArrowheads="1"/>
          </p:cNvSpPr>
          <p:nvPr/>
        </p:nvSpPr>
        <p:spPr bwMode="auto">
          <a:xfrm>
            <a:off x="1905000" y="3962401"/>
            <a:ext cx="4724400" cy="46196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Dependence on temperature ???</a:t>
            </a:r>
          </a:p>
        </p:txBody>
      </p:sp>
      <p:pic>
        <p:nvPicPr>
          <p:cNvPr id="2056" name="Picture 4" descr="se03F09"/>
          <p:cNvPicPr>
            <a:picLocks noChangeAspect="1" noChangeArrowheads="1"/>
          </p:cNvPicPr>
          <p:nvPr/>
        </p:nvPicPr>
        <p:blipFill>
          <a:blip r:embed="rId5" cstate="print"/>
          <a:srcRect l="58548" t="26866" r="468" b="10448"/>
          <a:stretch>
            <a:fillRect/>
          </a:stretch>
        </p:blipFill>
        <p:spPr bwMode="auto">
          <a:xfrm>
            <a:off x="7162800" y="3276600"/>
            <a:ext cx="3200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 descr="se03F09"/>
          <p:cNvPicPr>
            <a:picLocks noChangeAspect="1" noChangeArrowheads="1"/>
          </p:cNvPicPr>
          <p:nvPr/>
        </p:nvPicPr>
        <p:blipFill>
          <a:blip r:embed="rId5" cstate="print"/>
          <a:srcRect r="44379" b="4478"/>
          <a:stretch>
            <a:fillRect/>
          </a:stretch>
        </p:blipFill>
        <p:spPr bwMode="auto">
          <a:xfrm>
            <a:off x="7315200" y="1447800"/>
            <a:ext cx="2986088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8915" name="Object 3"/>
          <p:cNvGraphicFramePr>
            <a:graphicFrameLocks noChangeAspect="1"/>
          </p:cNvGraphicFramePr>
          <p:nvPr>
            <p:extLst/>
          </p:nvPr>
        </p:nvGraphicFramePr>
        <p:xfrm>
          <a:off x="1905000" y="4876800"/>
          <a:ext cx="5961577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6" imgW="2476500" imgH="254000" progId="Equation.3">
                  <p:embed/>
                </p:oleObj>
              </mc:Choice>
              <mc:Fallback>
                <p:oleObj name="Equation" r:id="rId6" imgW="2476500" imgH="254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876800"/>
                        <a:ext cx="5961577" cy="5857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6" name="Object 4"/>
          <p:cNvGraphicFramePr>
            <a:graphicFrameLocks noChangeAspect="1"/>
          </p:cNvGraphicFramePr>
          <p:nvPr>
            <p:extLst/>
          </p:nvPr>
        </p:nvGraphicFramePr>
        <p:xfrm>
          <a:off x="2320131" y="5759800"/>
          <a:ext cx="1398439" cy="107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8" imgW="545760" imgH="419040" progId="Equation.3">
                  <p:embed/>
                </p:oleObj>
              </mc:Choice>
              <mc:Fallback>
                <p:oleObj name="Equation" r:id="rId8" imgW="54576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0131" y="5759800"/>
                        <a:ext cx="1398439" cy="10743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216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868362"/>
          </a:xfrm>
        </p:spPr>
        <p:txBody>
          <a:bodyPr/>
          <a:lstStyle/>
          <a:p>
            <a:r>
              <a:rPr lang="en-US" sz="4000" dirty="0"/>
              <a:t>The Reverse-Bias Region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2208213" y="1350964"/>
          <a:ext cx="1911350" cy="1100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Equation" r:id="rId3" imgW="927000" imgH="533160" progId="Equation.3">
                  <p:embed/>
                </p:oleObj>
              </mc:Choice>
              <mc:Fallback>
                <p:oleObj name="Equation" r:id="rId3" imgW="92700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3" y="1350964"/>
                        <a:ext cx="1911350" cy="1100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7" name="TextBox 6"/>
          <p:cNvSpPr txBox="1">
            <a:spLocks noChangeArrowheads="1"/>
          </p:cNvSpPr>
          <p:nvPr/>
        </p:nvSpPr>
        <p:spPr bwMode="auto">
          <a:xfrm>
            <a:off x="2081214" y="2659064"/>
            <a:ext cx="3189287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dirty="0"/>
              <a:t>If  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v </a:t>
            </a:r>
            <a:r>
              <a:rPr lang="en-US" dirty="0"/>
              <a:t> is negative and a few times larger than  </a:t>
            </a:r>
            <a:r>
              <a:rPr lang="en-US" i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i="1" baseline="-25000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/>
              <a:t> ,  the exponential term becomes negligible.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The diode current becomes</a:t>
            </a:r>
          </a:p>
        </p:txBody>
      </p:sp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2786063" y="4627564"/>
          <a:ext cx="1327150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Equation" r:id="rId5" imgW="444240" imgH="228600" progId="Equation.3">
                  <p:embed/>
                </p:oleObj>
              </mc:Choice>
              <mc:Fallback>
                <p:oleObj name="Equation" r:id="rId5" imgW="4442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063" y="4627564"/>
                        <a:ext cx="1327150" cy="68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8" name="TextBox 8"/>
          <p:cNvSpPr txBox="1">
            <a:spLocks noChangeArrowheads="1"/>
          </p:cNvSpPr>
          <p:nvPr/>
        </p:nvSpPr>
        <p:spPr bwMode="auto">
          <a:xfrm>
            <a:off x="5607050" y="1717676"/>
            <a:ext cx="5060950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73050" indent="-273050">
              <a:spcAft>
                <a:spcPts val="1200"/>
              </a:spcAft>
              <a:buFont typeface="Wingdings" pitchFamily="2" charset="2"/>
              <a:buChar char="Ø"/>
              <a:defRPr/>
            </a:pPr>
            <a:r>
              <a:rPr lang="en-US" dirty="0"/>
              <a:t>Real diode reverse currents are much larger than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dirty="0"/>
              <a:t>. </a:t>
            </a:r>
          </a:p>
          <a:p>
            <a:pPr marL="273050" indent="-273050">
              <a:spcAft>
                <a:spcPts val="1200"/>
              </a:spcAft>
              <a:buFont typeface="Wingdings" pitchFamily="2" charset="2"/>
              <a:buChar char="Ø"/>
              <a:defRPr/>
            </a:pPr>
            <a:r>
              <a:rPr lang="en-US" dirty="0"/>
              <a:t>For small signal diode, whose 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dirty="0"/>
              <a:t> </a:t>
            </a:r>
            <a:r>
              <a:rPr lang="en-US" dirty="0" err="1"/>
              <a:t>is</a:t>
            </a:r>
            <a:r>
              <a:rPr lang="en-US" dirty="0"/>
              <a:t> </a:t>
            </a:r>
            <a:r>
              <a:rPr lang="en-US" dirty="0"/>
              <a:t>of </a:t>
            </a:r>
            <a:r>
              <a:rPr lang="en-US" dirty="0"/>
              <a:t>the order of 10</a:t>
            </a:r>
            <a:r>
              <a:rPr lang="en-US" baseline="30000" dirty="0"/>
              <a:t>-14</a:t>
            </a:r>
            <a:r>
              <a:rPr lang="en-US" dirty="0"/>
              <a:t> to 10</a:t>
            </a:r>
            <a:r>
              <a:rPr lang="en-US" baseline="30000" dirty="0"/>
              <a:t>-15</a:t>
            </a:r>
            <a:r>
              <a:rPr lang="en-US" dirty="0"/>
              <a:t>, reverse current could be </a:t>
            </a:r>
            <a:r>
              <a:rPr lang="en-US" dirty="0"/>
              <a:t>of </a:t>
            </a:r>
            <a:r>
              <a:rPr lang="en-US" dirty="0"/>
              <a:t>the order of 1 </a:t>
            </a:r>
            <a:r>
              <a:rPr lang="en-US" dirty="0" err="1"/>
              <a:t>nA</a:t>
            </a:r>
            <a:endParaRPr lang="en-US" dirty="0"/>
          </a:p>
          <a:p>
            <a:pPr marL="273050" indent="-273050">
              <a:spcAft>
                <a:spcPts val="1200"/>
              </a:spcAft>
              <a:buFont typeface="Wingdings" pitchFamily="2" charset="2"/>
              <a:buChar char="Ø"/>
              <a:defRPr/>
            </a:pPr>
            <a:r>
              <a:rPr lang="en-US" dirty="0"/>
              <a:t>The increase in reverse current is due to leakage effects</a:t>
            </a:r>
          </a:p>
          <a:p>
            <a:pPr marL="273050" indent="-273050">
              <a:spcAft>
                <a:spcPts val="1200"/>
              </a:spcAft>
              <a:buFont typeface="Wingdings" pitchFamily="2" charset="2"/>
              <a:buChar char="Ø"/>
              <a:defRPr/>
            </a:pPr>
            <a:r>
              <a:rPr lang="en-US" dirty="0">
                <a:solidFill>
                  <a:srgbClr val="009900"/>
                </a:solidFill>
              </a:rPr>
              <a:t>Increases with increase in reverse voltage</a:t>
            </a:r>
          </a:p>
          <a:p>
            <a:pPr marL="273050" indent="-273050">
              <a:spcAft>
                <a:spcPts val="1200"/>
              </a:spcAft>
              <a:buFont typeface="Wingdings" pitchFamily="2" charset="2"/>
              <a:buChar char="Ø"/>
              <a:defRPr/>
            </a:pPr>
            <a:r>
              <a:rPr lang="en-US" dirty="0">
                <a:solidFill>
                  <a:srgbClr val="C00000"/>
                </a:solidFill>
              </a:rPr>
              <a:t>Doubles with every 10</a:t>
            </a:r>
            <a:r>
              <a:rPr lang="en-US" baseline="40000" dirty="0">
                <a:solidFill>
                  <a:srgbClr val="C00000"/>
                </a:solidFill>
              </a:rPr>
              <a:t>o</a:t>
            </a:r>
            <a:r>
              <a:rPr lang="en-US" dirty="0">
                <a:solidFill>
                  <a:srgbClr val="C00000"/>
                </a:solidFill>
              </a:rPr>
              <a:t>C rise in temperature</a:t>
            </a:r>
          </a:p>
          <a:p>
            <a:pPr marL="273050" indent="-273050">
              <a:spcAft>
                <a:spcPts val="1200"/>
              </a:spcAft>
              <a:buFont typeface="Wingdings" pitchFamily="2" charset="2"/>
              <a:buChar char="Ø"/>
              <a:defRPr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Used in design of electronic thermometer</a:t>
            </a:r>
          </a:p>
        </p:txBody>
      </p:sp>
      <p:cxnSp>
        <p:nvCxnSpPr>
          <p:cNvPr id="6151" name="Straight Connector 10"/>
          <p:cNvCxnSpPr>
            <a:cxnSpLocks noChangeShapeType="1"/>
          </p:cNvCxnSpPr>
          <p:nvPr/>
        </p:nvCxnSpPr>
        <p:spPr bwMode="auto">
          <a:xfrm rot="5400000">
            <a:off x="2838451" y="3716338"/>
            <a:ext cx="4891087" cy="1588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86062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Workout on your own, no need for submission  </a:t>
            </a:r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/>
              <a:t>Microelectronic Circuits - Fifth Edition    Sedra/Smith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E1A9F-0008-4597-8A7D-C4A18DB46C6D}" type="slidenum">
              <a:rPr lang="en-US" altLang="en-US"/>
              <a:pPr/>
              <a:t>71</a:t>
            </a:fld>
            <a:endParaRPr lang="en-US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 b="8621"/>
          <a:stretch>
            <a:fillRect/>
          </a:stretch>
        </p:blipFill>
        <p:spPr bwMode="auto">
          <a:xfrm>
            <a:off x="1981200" y="1600200"/>
            <a:ext cx="817125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3594" y="5290268"/>
            <a:ext cx="1520420" cy="4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1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914400"/>
            <a:ext cx="8229600" cy="1066800"/>
          </a:xfrm>
          <a:solidFill>
            <a:srgbClr val="FFFF00"/>
          </a:solidFill>
        </p:spPr>
        <p:txBody>
          <a:bodyPr/>
          <a:lstStyle/>
          <a:p>
            <a:r>
              <a:rPr lang="en-US" b="1" dirty="0" smtClean="0"/>
              <a:t>Next Topic</a:t>
            </a:r>
            <a:endParaRPr lang="en-US" b="1" dirty="0"/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>
            <a:off x="2514600" y="2590801"/>
            <a:ext cx="7620000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4.3 Modeling the diode forward Characteristics</a:t>
            </a:r>
          </a:p>
          <a:p>
            <a:endParaRPr lang="en-US" sz="2400" b="1" dirty="0"/>
          </a:p>
          <a:p>
            <a:pPr lvl="1"/>
            <a:r>
              <a:rPr lang="en-US" sz="2000" b="1" dirty="0"/>
              <a:t>4.3.1 The Exponential model</a:t>
            </a:r>
          </a:p>
          <a:p>
            <a:pPr lvl="1"/>
            <a:r>
              <a:rPr lang="en-US" sz="2000" b="1" dirty="0"/>
              <a:t>4.3.2 Graphical analysis of using exponential model</a:t>
            </a:r>
          </a:p>
          <a:p>
            <a:pPr lvl="1"/>
            <a:r>
              <a:rPr lang="en-US" sz="2000" b="1" dirty="0"/>
              <a:t>4.3.3 Iterative analysis using exponential model</a:t>
            </a:r>
            <a:r>
              <a:rPr lang="en-US" sz="2400" b="1" dirty="0">
                <a:latin typeface="Arial" pitchFamily="34" charset="0"/>
              </a:rPr>
              <a:t>   </a:t>
            </a:r>
            <a:endParaRPr lang="en-US" sz="2400" b="1" dirty="0">
              <a:latin typeface="Arial" pitchFamily="34" charset="0"/>
            </a:endParaRPr>
          </a:p>
          <a:p>
            <a:pPr marL="633413" indent="-633413">
              <a:defRPr/>
            </a:pPr>
            <a:endParaRPr lang="en-US" sz="2400" b="1" dirty="0">
              <a:latin typeface="Arial" pitchFamily="34" charset="0"/>
            </a:endParaRPr>
          </a:p>
          <a:p>
            <a:pPr marL="633413" indent="-633413">
              <a:defRPr/>
            </a:pPr>
            <a:r>
              <a:rPr lang="en-US" sz="2400" b="1" dirty="0">
                <a:latin typeface="Arial" pitchFamily="34" charset="0"/>
              </a:rPr>
              <a:t>	</a:t>
            </a:r>
          </a:p>
          <a:p>
            <a:pPr marL="633413" indent="-633413">
              <a:defRPr/>
            </a:pPr>
            <a:endParaRPr lang="en-US" sz="2400" b="1" dirty="0">
              <a:latin typeface="Arial" pitchFamily="34" charset="0"/>
            </a:endParaRPr>
          </a:p>
          <a:p>
            <a:pPr marL="633413" indent="-633413">
              <a:defRPr/>
            </a:pPr>
            <a:r>
              <a:rPr lang="en-US" sz="2400" b="1" dirty="0">
                <a:latin typeface="Arial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9992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914400"/>
          </a:xfrm>
          <a:solidFill>
            <a:schemeClr val="tx2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n-US" sz="3200" b="1" u="sng" dirty="0"/>
              <a:t>Modeling the diode forward Characteristics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752600"/>
            <a:ext cx="8610600" cy="2819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</a:t>
            </a:r>
            <a:r>
              <a:rPr lang="en-US" b="1" i="1" dirty="0">
                <a:solidFill>
                  <a:srgbClr val="FF0000"/>
                </a:solidFill>
              </a:rPr>
              <a:t>most accurate description </a:t>
            </a:r>
            <a:r>
              <a:rPr lang="en-US" dirty="0"/>
              <a:t>of the diode operation in the forward region is provided </a:t>
            </a:r>
            <a:r>
              <a:rPr lang="en-US" dirty="0"/>
              <a:t>by the </a:t>
            </a:r>
            <a:r>
              <a:rPr lang="en-US" b="1" i="1" u="sng" dirty="0">
                <a:solidFill>
                  <a:srgbClr val="FF0000"/>
                </a:solidFill>
              </a:rPr>
              <a:t>exponential </a:t>
            </a:r>
            <a:r>
              <a:rPr lang="en-US" b="1" i="1" u="sng" dirty="0">
                <a:solidFill>
                  <a:srgbClr val="FF0000"/>
                </a:solidFill>
              </a:rPr>
              <a:t>model</a:t>
            </a:r>
          </a:p>
          <a:p>
            <a:r>
              <a:rPr lang="en-US" dirty="0"/>
              <a:t>However</a:t>
            </a:r>
            <a:r>
              <a:rPr lang="en-US" dirty="0"/>
              <a:t>, its severely nonlinear nature makes </a:t>
            </a:r>
            <a:r>
              <a:rPr lang="en-US" dirty="0"/>
              <a:t>this model </a:t>
            </a:r>
            <a:r>
              <a:rPr lang="en-US" dirty="0"/>
              <a:t>the most difficult to </a:t>
            </a:r>
            <a:r>
              <a:rPr lang="en-US" dirty="0"/>
              <a:t>use</a:t>
            </a:r>
          </a:p>
          <a:p>
            <a:r>
              <a:rPr lang="en-US" dirty="0"/>
              <a:t>Assuming that </a:t>
            </a:r>
            <a:r>
              <a:rPr lang="en-US" b="1" i="1" dirty="0"/>
              <a:t>V</a:t>
            </a:r>
            <a:r>
              <a:rPr lang="en-US" sz="1600" i="1" dirty="0"/>
              <a:t>DD</a:t>
            </a:r>
            <a:r>
              <a:rPr lang="en-US" i="1" dirty="0"/>
              <a:t> is greater than 0.5 </a:t>
            </a:r>
            <a:r>
              <a:rPr lang="en-US" sz="2100" dirty="0"/>
              <a:t>V</a:t>
            </a:r>
            <a:r>
              <a:rPr lang="en-US" i="1" dirty="0"/>
              <a:t> or so, the diode current will be much greater </a:t>
            </a:r>
            <a:r>
              <a:rPr lang="en-US" i="1" dirty="0"/>
              <a:t>than I</a:t>
            </a:r>
            <a:r>
              <a:rPr lang="en-US" sz="1600" i="1" dirty="0"/>
              <a:t>S</a:t>
            </a:r>
            <a:r>
              <a:rPr lang="en-US" i="1" dirty="0"/>
              <a:t> </a:t>
            </a:r>
            <a:r>
              <a:rPr lang="en-US" i="1" dirty="0"/>
              <a:t>, and we can represent the diode </a:t>
            </a:r>
            <a:r>
              <a:rPr lang="en-US" i="1" dirty="0" err="1"/>
              <a:t>i</a:t>
            </a:r>
            <a:r>
              <a:rPr lang="en-US" i="1" dirty="0"/>
              <a:t>–v characteristic by the exponential relationship, resulting 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1219201"/>
            <a:ext cx="2057400" cy="461665"/>
          </a:xfrm>
          <a:prstGeom prst="rect">
            <a:avLst/>
          </a:prstGeom>
          <a:solidFill>
            <a:srgbClr val="FF33CC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Introduction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 descr="c:\ch03_conv\sedr42021_03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288" y="4114801"/>
            <a:ext cx="2503888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4449418"/>
            <a:ext cx="1905000" cy="579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1" y="5715001"/>
            <a:ext cx="1752601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981200" y="5029201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other equation that governs circuit operation is obtained by writing a Kirchhoff </a:t>
            </a:r>
            <a:r>
              <a:rPr lang="en-US" dirty="0"/>
              <a:t>loop equation</a:t>
            </a:r>
            <a:r>
              <a:rPr lang="en-US" dirty="0"/>
              <a:t>, resulting in</a:t>
            </a:r>
          </a:p>
        </p:txBody>
      </p:sp>
      <p:sp>
        <p:nvSpPr>
          <p:cNvPr id="6" name="Left Arrow Callout 5"/>
          <p:cNvSpPr/>
          <p:nvPr/>
        </p:nvSpPr>
        <p:spPr>
          <a:xfrm>
            <a:off x="6096000" y="4449418"/>
            <a:ext cx="1219200" cy="57978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Eq.1</a:t>
            </a:r>
            <a:endParaRPr lang="en-US" dirty="0"/>
          </a:p>
        </p:txBody>
      </p:sp>
      <p:sp>
        <p:nvSpPr>
          <p:cNvPr id="10" name="Left Arrow Callout 9"/>
          <p:cNvSpPr/>
          <p:nvPr/>
        </p:nvSpPr>
        <p:spPr>
          <a:xfrm>
            <a:off x="6248400" y="5763246"/>
            <a:ext cx="1066800" cy="579783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Eq.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8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944562"/>
          </a:xfrm>
        </p:spPr>
        <p:txBody>
          <a:bodyPr>
            <a:noAutofit/>
          </a:bodyPr>
          <a:lstStyle/>
          <a:p>
            <a:r>
              <a:rPr lang="en-US" sz="6000" b="1" u="sng" dirty="0"/>
              <a:t>Exponential Model</a:t>
            </a:r>
            <a:endParaRPr lang="en-US" sz="6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The exponential model equations can be solved by</a:t>
            </a:r>
          </a:p>
          <a:p>
            <a:pPr lvl="1"/>
            <a:r>
              <a:rPr lang="en-US" sz="3600" b="1" dirty="0"/>
              <a:t>Graphical analysis</a:t>
            </a:r>
          </a:p>
          <a:p>
            <a:pPr lvl="1"/>
            <a:r>
              <a:rPr lang="en-US" sz="3600" b="1" dirty="0"/>
              <a:t>Iterative </a:t>
            </a:r>
            <a:r>
              <a:rPr lang="en-US" sz="3600" b="1" dirty="0"/>
              <a:t>analysis</a:t>
            </a:r>
            <a:endParaRPr lang="en-US" sz="3600" b="1" dirty="0"/>
          </a:p>
          <a:p>
            <a:pPr lvl="1"/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03669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The Exponential Model</a:t>
            </a:r>
          </a:p>
        </p:txBody>
      </p:sp>
      <p:pic>
        <p:nvPicPr>
          <p:cNvPr id="1029" name="Picture 6" descr="se04F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53275" y="1935163"/>
            <a:ext cx="2673350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200276" y="1404939"/>
            <a:ext cx="3338513" cy="369887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txBody>
          <a:bodyPr>
            <a:spAutoFit/>
          </a:bodyPr>
          <a:lstStyle/>
          <a:p>
            <a:pPr marL="274320" indent="-274320">
              <a:spcAft>
                <a:spcPts val="1200"/>
              </a:spcAft>
              <a:buFont typeface="Wingdings" pitchFamily="2" charset="2"/>
              <a:buChar char="Ø"/>
              <a:defRPr/>
            </a:pPr>
            <a:r>
              <a:rPr lang="en-US" dirty="0"/>
              <a:t>The most accurate model</a:t>
            </a:r>
          </a:p>
        </p:txBody>
      </p:sp>
      <p:sp>
        <p:nvSpPr>
          <p:cNvPr id="1032" name="TextBox 7"/>
          <p:cNvSpPr txBox="1">
            <a:spLocks noChangeArrowheads="1"/>
          </p:cNvSpPr>
          <p:nvPr/>
        </p:nvSpPr>
        <p:spPr bwMode="auto">
          <a:xfrm>
            <a:off x="2584451" y="1987551"/>
            <a:ext cx="43465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For </a:t>
            </a:r>
            <a:r>
              <a:rPr lang="en-US" i="1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i="1" baseline="-25000">
                <a:latin typeface="Times New Roman" pitchFamily="18" charset="0"/>
                <a:cs typeface="Times New Roman" pitchFamily="18" charset="0"/>
              </a:rPr>
              <a:t>DD</a:t>
            </a:r>
            <a:r>
              <a:rPr lang="en-US"/>
              <a:t> &gt; 0.5 V, the diode equation may be written as: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3221039" y="2663826"/>
          <a:ext cx="188277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Equation" r:id="rId4" imgW="799753" imgH="241195" progId="Equation.3">
                  <p:embed/>
                </p:oleObj>
              </mc:Choice>
              <mc:Fallback>
                <p:oleObj name="Equation" r:id="rId4" imgW="799753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1039" y="2663826"/>
                        <a:ext cx="1882775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7" name="TextBox 9"/>
          <p:cNvSpPr txBox="1">
            <a:spLocks noChangeArrowheads="1"/>
          </p:cNvSpPr>
          <p:nvPr/>
        </p:nvSpPr>
        <p:spPr bwMode="auto">
          <a:xfrm>
            <a:off x="2563814" y="3267075"/>
            <a:ext cx="47386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Kirchhoff loop equation for the circuit is:</a:t>
            </a:r>
          </a:p>
        </p:txBody>
      </p:sp>
      <p:graphicFrame>
        <p:nvGraphicFramePr>
          <p:cNvPr id="7171" name="Object 3"/>
          <p:cNvGraphicFramePr>
            <a:graphicFrameLocks noChangeAspect="1"/>
          </p:cNvGraphicFramePr>
          <p:nvPr/>
        </p:nvGraphicFramePr>
        <p:xfrm>
          <a:off x="3214689" y="3724276"/>
          <a:ext cx="2085975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Equation" r:id="rId6" imgW="901309" imgH="393529" progId="Equation.3">
                  <p:embed/>
                </p:oleObj>
              </mc:Choice>
              <mc:Fallback>
                <p:oleObj name="Equation" r:id="rId6" imgW="901309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89" y="3724276"/>
                        <a:ext cx="2085975" cy="911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8" name="TextBox 11"/>
          <p:cNvSpPr txBox="1">
            <a:spLocks noChangeArrowheads="1"/>
          </p:cNvSpPr>
          <p:nvPr/>
        </p:nvSpPr>
        <p:spPr bwMode="auto">
          <a:xfrm>
            <a:off x="2557463" y="4624388"/>
            <a:ext cx="4691062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Assume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I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/>
              <a:t>is</a:t>
            </a:r>
            <a:r>
              <a:rPr lang="en-US" dirty="0"/>
              <a:t> known, we have two variables and two equations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1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7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ounded Rectangle 10"/>
          <p:cNvSpPr>
            <a:spLocks noChangeArrowheads="1"/>
          </p:cNvSpPr>
          <p:nvPr/>
        </p:nvSpPr>
        <p:spPr bwMode="auto">
          <a:xfrm>
            <a:off x="4916488" y="1112839"/>
            <a:ext cx="2120900" cy="14319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3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852487"/>
          </a:xfrm>
        </p:spPr>
        <p:txBody>
          <a:bodyPr/>
          <a:lstStyle/>
          <a:p>
            <a:r>
              <a:rPr lang="en-US" sz="4000"/>
              <a:t>Graphical Analysis</a:t>
            </a:r>
          </a:p>
        </p:txBody>
      </p:sp>
      <p:pic>
        <p:nvPicPr>
          <p:cNvPr id="2054" name="Picture 6" descr="se04F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06564" y="2819401"/>
            <a:ext cx="6053137" cy="356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149851" y="1246188"/>
            <a:ext cx="1793875" cy="1327150"/>
            <a:chOff x="3625506" y="1245843"/>
            <a:chExt cx="1794633" cy="1327572"/>
          </a:xfrm>
        </p:grpSpPr>
        <p:graphicFrame>
          <p:nvGraphicFramePr>
            <p:cNvPr id="2050" name="Object 2"/>
            <p:cNvGraphicFramePr>
              <a:graphicFrameLocks noChangeAspect="1"/>
            </p:cNvGraphicFramePr>
            <p:nvPr/>
          </p:nvGraphicFramePr>
          <p:xfrm>
            <a:off x="3645108" y="1245843"/>
            <a:ext cx="1619813" cy="4889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86" name="Equation" r:id="rId4" imgW="799753" imgH="241195" progId="Equation.3">
                    <p:embed/>
                  </p:oleObj>
                </mc:Choice>
                <mc:Fallback>
                  <p:oleObj name="Equation" r:id="rId4" imgW="799753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5108" y="1245843"/>
                          <a:ext cx="1619813" cy="48894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" name="Object 3"/>
            <p:cNvGraphicFramePr>
              <a:graphicFrameLocks noChangeAspect="1"/>
            </p:cNvGraphicFramePr>
            <p:nvPr/>
          </p:nvGraphicFramePr>
          <p:xfrm>
            <a:off x="3625506" y="1789458"/>
            <a:ext cx="1794633" cy="7839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87" name="Equation" r:id="rId6" imgW="901309" imgH="393529" progId="Equation.3">
                    <p:embed/>
                  </p:oleObj>
                </mc:Choice>
                <mc:Fallback>
                  <p:oleObj name="Equation" r:id="rId6" imgW="901309" imgH="393529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25506" y="1789458"/>
                          <a:ext cx="1794633" cy="78395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056" name="Picture 6" descr="se04F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52613" y="1152525"/>
            <a:ext cx="2673350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57" name="Straight Connector 9"/>
          <p:cNvCxnSpPr>
            <a:cxnSpLocks noChangeShapeType="1"/>
          </p:cNvCxnSpPr>
          <p:nvPr/>
        </p:nvCxnSpPr>
        <p:spPr bwMode="auto">
          <a:xfrm rot="16200000" flipH="1">
            <a:off x="5772151" y="2551113"/>
            <a:ext cx="2808287" cy="39688"/>
          </a:xfrm>
          <a:prstGeom prst="line">
            <a:avLst/>
          </a:prstGeom>
          <a:noFill/>
          <a:ln w="381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058" name="TextBox 12"/>
          <p:cNvSpPr txBox="1">
            <a:spLocks noChangeArrowheads="1"/>
          </p:cNvSpPr>
          <p:nvPr/>
        </p:nvSpPr>
        <p:spPr bwMode="auto">
          <a:xfrm>
            <a:off x="7183439" y="1776413"/>
            <a:ext cx="3271837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73050" indent="-273050">
              <a:spcAft>
                <a:spcPts val="1200"/>
              </a:spcAft>
              <a:buFont typeface="Arial" charset="0"/>
              <a:buChar char="•"/>
            </a:pPr>
            <a:r>
              <a:rPr lang="en-US"/>
              <a:t>Plot the two equations on the i-v plane</a:t>
            </a:r>
          </a:p>
          <a:p>
            <a:pPr marL="273050" indent="-273050">
              <a:spcAft>
                <a:spcPts val="1200"/>
              </a:spcAft>
              <a:buFont typeface="Arial" charset="0"/>
              <a:buChar char="•"/>
            </a:pPr>
            <a:r>
              <a:rPr lang="en-US"/>
              <a:t>Coordinates of the intersection is the solution set</a:t>
            </a:r>
          </a:p>
          <a:p>
            <a:pPr marL="273050" indent="-273050">
              <a:spcAft>
                <a:spcPts val="1200"/>
              </a:spcAft>
              <a:buFont typeface="Arial" charset="0"/>
              <a:buChar char="•"/>
            </a:pPr>
            <a:r>
              <a:rPr lang="en-US"/>
              <a:t>The load 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204100" y="3936361"/>
                <a:ext cx="2911475" cy="493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𝑤h𝑒𝑛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𝐷𝐷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099" y="3936360"/>
                <a:ext cx="2911475" cy="493405"/>
              </a:xfrm>
              <a:prstGeom prst="rect">
                <a:avLst/>
              </a:prstGeom>
              <a:blipFill rotWithShape="0">
                <a:blip r:embed="rId9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363619" y="4402901"/>
                <a:ext cx="291147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𝑤h𝑒𝑛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618" y="4402901"/>
                <a:ext cx="2911475" cy="40011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21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se04F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7725" y="1919288"/>
            <a:ext cx="6053138" cy="356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9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130176"/>
            <a:ext cx="7848600" cy="708025"/>
          </a:xfrm>
          <a:prstGeom prst="roundRect">
            <a:avLst>
              <a:gd name="adj" fmla="val 16667"/>
            </a:avLst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/>
              <a:t>The Load for a Diode in a circuit </a:t>
            </a:r>
          </a:p>
        </p:txBody>
      </p:sp>
      <p:pic>
        <p:nvPicPr>
          <p:cNvPr id="3080" name="Picture 6" descr="se04F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10501" y="2517776"/>
            <a:ext cx="2479675" cy="140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>
            <a:cxnSpLocks noChangeShapeType="1"/>
          </p:cNvCxnSpPr>
          <p:nvPr/>
        </p:nvCxnSpPr>
        <p:spPr bwMode="auto">
          <a:xfrm>
            <a:off x="2530476" y="1655764"/>
            <a:ext cx="4837113" cy="3525837"/>
          </a:xfrm>
          <a:prstGeom prst="line">
            <a:avLst/>
          </a:prstGeom>
          <a:noFill/>
          <a:ln w="38100" algn="ctr">
            <a:solidFill>
              <a:srgbClr val="00B050"/>
            </a:solidFill>
            <a:round/>
            <a:headEnd/>
            <a:tailEnd/>
          </a:ln>
        </p:spPr>
      </p:cxnSp>
      <p:cxnSp>
        <p:nvCxnSpPr>
          <p:cNvPr id="48136" name="Straight Connector 3"/>
          <p:cNvCxnSpPr>
            <a:cxnSpLocks noChangeShapeType="1"/>
          </p:cNvCxnSpPr>
          <p:nvPr/>
        </p:nvCxnSpPr>
        <p:spPr bwMode="auto">
          <a:xfrm>
            <a:off x="2557464" y="4425951"/>
            <a:ext cx="4740275" cy="760413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</p:cxnSp>
      <p:cxnSp>
        <p:nvCxnSpPr>
          <p:cNvPr id="48137" name="Straight Connector 16"/>
          <p:cNvCxnSpPr>
            <a:cxnSpLocks noChangeShapeType="1"/>
          </p:cNvCxnSpPr>
          <p:nvPr/>
        </p:nvCxnSpPr>
        <p:spPr bwMode="auto">
          <a:xfrm rot="5400000">
            <a:off x="4279108" y="5001420"/>
            <a:ext cx="496887" cy="9525"/>
          </a:xfrm>
          <a:prstGeom prst="line">
            <a:avLst/>
          </a:prstGeom>
          <a:noFill/>
          <a:ln w="28575" algn="ctr">
            <a:solidFill>
              <a:srgbClr val="FF0000"/>
            </a:solidFill>
            <a:prstDash val="dash"/>
            <a:round/>
            <a:headEnd/>
            <a:tailEnd/>
          </a:ln>
        </p:spPr>
      </p:cxnSp>
      <p:cxnSp>
        <p:nvCxnSpPr>
          <p:cNvPr id="48138" name="Straight Connector 20"/>
          <p:cNvCxnSpPr>
            <a:cxnSpLocks noChangeShapeType="1"/>
          </p:cNvCxnSpPr>
          <p:nvPr/>
        </p:nvCxnSpPr>
        <p:spPr bwMode="auto">
          <a:xfrm rot="10800000" flipV="1">
            <a:off x="2574925" y="4757739"/>
            <a:ext cx="1957388" cy="41275"/>
          </a:xfrm>
          <a:prstGeom prst="line">
            <a:avLst/>
          </a:prstGeom>
          <a:noFill/>
          <a:ln w="28575" algn="ctr">
            <a:solidFill>
              <a:srgbClr val="FF0000"/>
            </a:solidFill>
            <a:prstDash val="dash"/>
            <a:round/>
            <a:headEnd/>
            <a:tailEnd/>
          </a:ln>
        </p:spPr>
      </p:cxnSp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 rot="16200000" flipH="1">
            <a:off x="4233863" y="4340226"/>
            <a:ext cx="1697038" cy="39687"/>
          </a:xfrm>
          <a:prstGeom prst="line">
            <a:avLst/>
          </a:prstGeom>
          <a:noFill/>
          <a:ln w="28575" algn="ctr">
            <a:solidFill>
              <a:srgbClr val="00B050"/>
            </a:solidFill>
            <a:prstDash val="dash"/>
            <a:round/>
            <a:headEnd/>
            <a:tailEnd/>
          </a:ln>
        </p:spPr>
      </p:cxnSp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 rot="10800000">
            <a:off x="2557464" y="3484564"/>
            <a:ext cx="2492375" cy="26987"/>
          </a:xfrm>
          <a:prstGeom prst="line">
            <a:avLst/>
          </a:prstGeom>
          <a:noFill/>
          <a:ln w="28575" algn="ctr">
            <a:solidFill>
              <a:srgbClr val="00B050"/>
            </a:solidFill>
            <a:prstDash val="dash"/>
            <a:round/>
            <a:headEnd/>
            <a:tailEnd/>
          </a:ln>
        </p:spPr>
      </p:cxnSp>
      <p:graphicFrame>
        <p:nvGraphicFramePr>
          <p:cNvPr id="71683" name="Object 3"/>
          <p:cNvGraphicFramePr>
            <a:graphicFrameLocks noChangeAspect="1"/>
          </p:cNvGraphicFramePr>
          <p:nvPr/>
        </p:nvGraphicFramePr>
        <p:xfrm>
          <a:off x="3181351" y="3968750"/>
          <a:ext cx="1209675" cy="56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Equation" r:id="rId5" imgW="837836" imgH="393529" progId="Equation.3">
                  <p:embed/>
                </p:oleObj>
              </mc:Choice>
              <mc:Fallback>
                <p:oleObj name="Equation" r:id="rId5" imgW="837836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1351" y="3968750"/>
                        <a:ext cx="1209675" cy="566738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684" name="Object 4"/>
          <p:cNvGraphicFramePr>
            <a:graphicFrameLocks noChangeAspect="1"/>
          </p:cNvGraphicFramePr>
          <p:nvPr/>
        </p:nvGraphicFramePr>
        <p:xfrm>
          <a:off x="3616325" y="1908175"/>
          <a:ext cx="103505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Equation" r:id="rId7" imgW="837836" imgH="393529" progId="Equation.3">
                  <p:embed/>
                </p:oleObj>
              </mc:Choice>
              <mc:Fallback>
                <p:oleObj name="Equation" r:id="rId7" imgW="837836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6325" y="1908175"/>
                        <a:ext cx="1035050" cy="484188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0099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2"/>
          <p:cNvGraphicFramePr>
            <a:graphicFrameLocks noChangeAspect="1"/>
          </p:cNvGraphicFramePr>
          <p:nvPr/>
        </p:nvGraphicFramePr>
        <p:xfrm>
          <a:off x="8177213" y="965200"/>
          <a:ext cx="161925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Equation" r:id="rId9" imgW="799753" imgH="241195" progId="Equation.3">
                  <p:embed/>
                </p:oleObj>
              </mc:Choice>
              <mc:Fallback>
                <p:oleObj name="Equation" r:id="rId9" imgW="799753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7213" y="965200"/>
                        <a:ext cx="1619250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6"/>
          <p:cNvGraphicFramePr>
            <a:graphicFrameLocks noChangeAspect="1"/>
          </p:cNvGraphicFramePr>
          <p:nvPr/>
        </p:nvGraphicFramePr>
        <p:xfrm>
          <a:off x="8188326" y="1641476"/>
          <a:ext cx="1793875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Equation" r:id="rId11" imgW="901309" imgH="393529" progId="Equation.3">
                  <p:embed/>
                </p:oleObj>
              </mc:Choice>
              <mc:Fallback>
                <p:oleObj name="Equation" r:id="rId11" imgW="901309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88326" y="1641476"/>
                        <a:ext cx="1793875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754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8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1847850" y="2663825"/>
            <a:ext cx="8229600" cy="1143000"/>
          </a:xfrm>
        </p:spPr>
        <p:txBody>
          <a:bodyPr/>
          <a:lstStyle/>
          <a:p>
            <a:r>
              <a:rPr lang="en-US" smtClean="0"/>
              <a:t>Iterative Analysis</a:t>
            </a:r>
          </a:p>
        </p:txBody>
      </p:sp>
    </p:spTree>
    <p:extLst>
      <p:ext uri="{BB962C8B-B14F-4D97-AF65-F5344CB8AC3E}">
        <p14:creationId xmlns:p14="http://schemas.microsoft.com/office/powerpoint/2010/main" val="1968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6" descr="se04F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48576" y="2297113"/>
            <a:ext cx="2479675" cy="1401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4" name="TextBox 7"/>
          <p:cNvSpPr txBox="1">
            <a:spLocks noChangeArrowheads="1"/>
          </p:cNvSpPr>
          <p:nvPr/>
        </p:nvSpPr>
        <p:spPr bwMode="auto">
          <a:xfrm>
            <a:off x="1878013" y="1106488"/>
            <a:ext cx="8037512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2000"/>
              <a:t>Determine the current I</a:t>
            </a:r>
            <a:r>
              <a:rPr lang="en-US" sz="2000" baseline="-25000"/>
              <a:t>D</a:t>
            </a:r>
            <a:r>
              <a:rPr lang="en-US" sz="2000"/>
              <a:t> and the diode voltage V</a:t>
            </a:r>
            <a:r>
              <a:rPr lang="en-US" sz="2000" baseline="-25000"/>
              <a:t>D</a:t>
            </a:r>
            <a:r>
              <a:rPr lang="en-US" sz="2000"/>
              <a:t> for the circuit  in the figure with V</a:t>
            </a:r>
            <a:r>
              <a:rPr lang="en-US" sz="2000" baseline="-25000"/>
              <a:t>DD</a:t>
            </a:r>
            <a:r>
              <a:rPr lang="en-US" sz="2000"/>
              <a:t> = 5 V and R = 1 k</a:t>
            </a:r>
            <a:r>
              <a:rPr lang="el-GR" sz="2000"/>
              <a:t>Ω</a:t>
            </a:r>
            <a:r>
              <a:rPr lang="en-US" sz="2000"/>
              <a:t>. Assume the diode has a current of 1 mA at a voltage of 0.7 V.</a:t>
            </a:r>
          </a:p>
        </p:txBody>
      </p:sp>
      <p:sp>
        <p:nvSpPr>
          <p:cNvPr id="4105" name="TextBox 8"/>
          <p:cNvSpPr txBox="1">
            <a:spLocks noChangeArrowheads="1"/>
          </p:cNvSpPr>
          <p:nvPr/>
        </p:nvSpPr>
        <p:spPr bwMode="auto">
          <a:xfrm>
            <a:off x="1524001" y="487364"/>
            <a:ext cx="2079625" cy="460375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Example 4.4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700213" y="2478088"/>
            <a:ext cx="1725612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Solution: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789113" y="3214689"/>
            <a:ext cx="55610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Assume that V</a:t>
            </a:r>
            <a:r>
              <a:rPr lang="en-US" baseline="-25000"/>
              <a:t>D</a:t>
            </a:r>
            <a:r>
              <a:rPr lang="en-US"/>
              <a:t> =  0.7 V  to determine the current</a:t>
            </a: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/>
        </p:nvGraphicFramePr>
        <p:xfrm>
          <a:off x="2008188" y="3954464"/>
          <a:ext cx="2438400" cy="153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Equation" r:id="rId4" imgW="1333440" imgH="838080" progId="Equation.3">
                  <p:embed/>
                </p:oleObj>
              </mc:Choice>
              <mc:Fallback>
                <p:oleObj name="Equation" r:id="rId4" imgW="1333440" imgH="838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8188" y="3954464"/>
                        <a:ext cx="2438400" cy="1531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4" name="Object 4"/>
          <p:cNvGraphicFramePr>
            <a:graphicFrameLocks noChangeAspect="1"/>
          </p:cNvGraphicFramePr>
          <p:nvPr/>
        </p:nvGraphicFramePr>
        <p:xfrm>
          <a:off x="5014914" y="3843339"/>
          <a:ext cx="2390775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" name="Equation" r:id="rId6" imgW="1307880" imgH="431640" progId="Equation.3">
                  <p:embed/>
                </p:oleObj>
              </mc:Choice>
              <mc:Fallback>
                <p:oleObj name="Equation" r:id="rId6" imgW="13078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4914" y="3843339"/>
                        <a:ext cx="2390775" cy="788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5" name="Object 5"/>
          <p:cNvGraphicFramePr>
            <a:graphicFrameLocks noChangeAspect="1"/>
          </p:cNvGraphicFramePr>
          <p:nvPr/>
        </p:nvGraphicFramePr>
        <p:xfrm>
          <a:off x="4919664" y="4635501"/>
          <a:ext cx="3062287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Equation" r:id="rId8" imgW="1676160" imgH="457200" progId="Equation.3">
                  <p:embed/>
                </p:oleObj>
              </mc:Choice>
              <mc:Fallback>
                <p:oleObj name="Equation" r:id="rId8" imgW="16761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9664" y="4635501"/>
                        <a:ext cx="3062287" cy="835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087" name="Object 7"/>
          <p:cNvGraphicFramePr>
            <a:graphicFrameLocks noChangeAspect="1"/>
          </p:cNvGraphicFramePr>
          <p:nvPr/>
        </p:nvGraphicFramePr>
        <p:xfrm>
          <a:off x="4926014" y="5691189"/>
          <a:ext cx="858837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Equation" r:id="rId10" imgW="469800" imgH="215640" progId="Equation.3">
                  <p:embed/>
                </p:oleObj>
              </mc:Choice>
              <mc:Fallback>
                <p:oleObj name="Equation" r:id="rId10" imgW="4698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6014" y="5691189"/>
                        <a:ext cx="858837" cy="395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8" name="Straight Connector 17"/>
          <p:cNvCxnSpPr/>
          <p:nvPr/>
        </p:nvCxnSpPr>
        <p:spPr bwMode="auto">
          <a:xfrm>
            <a:off x="4606925" y="3878263"/>
            <a:ext cx="0" cy="268446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8180388" y="3898901"/>
            <a:ext cx="0" cy="268446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2048" y="5029201"/>
            <a:ext cx="2335953" cy="153352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952082" y="5568950"/>
            <a:ext cx="1968912" cy="1136650"/>
            <a:chOff x="4428082" y="5568950"/>
            <a:chExt cx="1968912" cy="11366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28082" y="5568950"/>
              <a:ext cx="1968912" cy="60283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07021" y="6381885"/>
              <a:ext cx="1179621" cy="323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847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4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6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5" descr="se03F10"/>
          <p:cNvPicPr>
            <a:picLocks noChangeAspect="1" noChangeArrowheads="1"/>
          </p:cNvPicPr>
          <p:nvPr/>
        </p:nvPicPr>
        <p:blipFill>
          <a:blip r:embed="rId2" cstate="print"/>
          <a:srcRect r="-217" b="73100"/>
          <a:stretch>
            <a:fillRect/>
          </a:stretch>
        </p:blipFill>
        <p:spPr bwMode="auto">
          <a:xfrm>
            <a:off x="6096000" y="3733800"/>
            <a:ext cx="44196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Title 5"/>
          <p:cNvSpPr>
            <a:spLocks noGrp="1"/>
          </p:cNvSpPr>
          <p:nvPr>
            <p:ph type="title"/>
          </p:nvPr>
        </p:nvSpPr>
        <p:spPr>
          <a:xfrm>
            <a:off x="1981200" y="116682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b="1" dirty="0"/>
              <a:t>Width of, and Charge Stored in the Depletion Region</a:t>
            </a:r>
          </a:p>
        </p:txBody>
      </p:sp>
      <p:sp>
        <p:nvSpPr>
          <p:cNvPr id="23556" name="TextBox 6"/>
          <p:cNvSpPr txBox="1">
            <a:spLocks noChangeArrowheads="1"/>
          </p:cNvSpPr>
          <p:nvPr/>
        </p:nvSpPr>
        <p:spPr bwMode="auto">
          <a:xfrm>
            <a:off x="2057400" y="1600201"/>
            <a:ext cx="3886200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73050" indent="-27305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/>
              <a:t>The depletion layer extends in both the </a:t>
            </a:r>
            <a:r>
              <a:rPr lang="en-US" sz="2000" b="1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000" dirty="0"/>
              <a:t> and </a:t>
            </a:r>
            <a:r>
              <a:rPr lang="en-US" sz="2000" b="1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000" dirty="0"/>
              <a:t> materials</a:t>
            </a:r>
          </a:p>
          <a:p>
            <a:pPr marL="273050" indent="-27305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000" dirty="0"/>
              <a:t>Equal amounts of charge exist on both sides</a:t>
            </a:r>
          </a:p>
          <a:p>
            <a:pPr marL="273050" indent="-273050">
              <a:spcAft>
                <a:spcPts val="1200"/>
              </a:spcAft>
              <a:buFont typeface="Wingdings" pitchFamily="2" charset="2"/>
              <a:buChar char="Ø"/>
            </a:pPr>
            <a:endParaRPr lang="en-US" sz="2000" dirty="0"/>
          </a:p>
          <a:p>
            <a:pPr marL="273050" indent="-273050">
              <a:spcAft>
                <a:spcPts val="1200"/>
              </a:spcAft>
              <a:buFont typeface="Wingdings" pitchFamily="2" charset="2"/>
              <a:buChar char="Ø"/>
            </a:pPr>
            <a:endParaRPr lang="en-US" sz="2000" dirty="0"/>
          </a:p>
        </p:txBody>
      </p:sp>
      <p:pic>
        <p:nvPicPr>
          <p:cNvPr id="23557" name="Picture 6" descr="se03F09"/>
          <p:cNvPicPr>
            <a:picLocks noChangeAspect="1" noChangeArrowheads="1"/>
          </p:cNvPicPr>
          <p:nvPr/>
        </p:nvPicPr>
        <p:blipFill>
          <a:blip r:embed="rId3" cstate="print"/>
          <a:srcRect r="44379" b="4478"/>
          <a:stretch>
            <a:fillRect/>
          </a:stretch>
        </p:blipFill>
        <p:spPr bwMode="auto">
          <a:xfrm>
            <a:off x="6400800" y="990601"/>
            <a:ext cx="3810000" cy="213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981200" y="3719593"/>
            <a:ext cx="41148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73050" indent="-273050">
              <a:spcAft>
                <a:spcPts val="1200"/>
              </a:spcAft>
              <a:buFont typeface="Wingdings" pitchFamily="2" charset="2"/>
              <a:buChar char="Ø"/>
              <a:defRPr/>
            </a:pPr>
            <a:r>
              <a:rPr lang="en-US" sz="2000" dirty="0"/>
              <a:t>Width of depletion layer on either side depends on doping level. It will extend deeper into the lightly doped material.</a:t>
            </a:r>
          </a:p>
          <a:p>
            <a:pPr marL="273050" indent="-273050">
              <a:spcAft>
                <a:spcPts val="1200"/>
              </a:spcAft>
              <a:buFont typeface="Wingdings" pitchFamily="2" charset="2"/>
              <a:buChar char="Ø"/>
              <a:defRPr/>
            </a:pPr>
            <a:r>
              <a:rPr lang="en-US" sz="2000" dirty="0"/>
              <a:t>In the figure </a:t>
            </a:r>
            <a:r>
              <a:rPr lang="en-US" sz="2000" b="1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000" dirty="0"/>
              <a:t>-type material is lightly doped as compared to </a:t>
            </a:r>
            <a:r>
              <a:rPr lang="en-US" sz="2000" b="1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000" dirty="0"/>
              <a:t>-type  </a:t>
            </a:r>
          </a:p>
          <a:p>
            <a:pPr marL="273050" indent="-273050">
              <a:spcAft>
                <a:spcPts val="1200"/>
              </a:spcAft>
              <a:defRPr/>
            </a:pPr>
            <a:r>
              <a:rPr lang="en-US" sz="2000" dirty="0"/>
              <a:t>			 (</a:t>
            </a:r>
            <a:r>
              <a:rPr lang="en-US" sz="2000" b="1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000" b="1" i="1" baseline="-250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2000" b="1" i="1" dirty="0">
                <a:latin typeface="Times New Roman" pitchFamily="18" charset="0"/>
                <a:cs typeface="Times New Roman" pitchFamily="18" charset="0"/>
              </a:rPr>
              <a:t> &gt; N</a:t>
            </a:r>
            <a:r>
              <a:rPr lang="en-US" sz="2000" b="1" i="1" baseline="-25000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4351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6" descr="se04F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22863" y="1184276"/>
            <a:ext cx="5505450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1011237"/>
          </a:xfrm>
        </p:spPr>
        <p:txBody>
          <a:bodyPr/>
          <a:lstStyle/>
          <a:p>
            <a:r>
              <a:rPr lang="en-US" sz="4000"/>
              <a:t>The Constant-Voltage-Drop Model</a:t>
            </a:r>
          </a:p>
        </p:txBody>
      </p:sp>
      <p:sp>
        <p:nvSpPr>
          <p:cNvPr id="30724" name="TextBox 5"/>
          <p:cNvSpPr txBox="1">
            <a:spLocks noChangeArrowheads="1"/>
          </p:cNvSpPr>
          <p:nvPr/>
        </p:nvSpPr>
        <p:spPr bwMode="auto">
          <a:xfrm>
            <a:off x="1935163" y="1444625"/>
            <a:ext cx="3365500" cy="233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2563" indent="-182563">
              <a:spcAft>
                <a:spcPts val="1200"/>
              </a:spcAft>
              <a:buFont typeface="Wingdings" pitchFamily="2" charset="2"/>
              <a:buChar char="Ø"/>
            </a:pPr>
            <a:r>
              <a:rPr lang="en-US" dirty="0"/>
              <a:t>The simplest and most widely used model</a:t>
            </a:r>
          </a:p>
          <a:p>
            <a:pPr marL="182563" indent="-182563">
              <a:spcAft>
                <a:spcPts val="1200"/>
              </a:spcAft>
              <a:buFont typeface="Wingdings" pitchFamily="2" charset="2"/>
              <a:buChar char="Ø"/>
            </a:pPr>
            <a:r>
              <a:rPr lang="en-US" dirty="0"/>
              <a:t>The forward bias diode has voltage drop with little variation around 0.7 V</a:t>
            </a:r>
          </a:p>
          <a:p>
            <a:pPr marL="182563" indent="-182563">
              <a:spcAft>
                <a:spcPts val="1200"/>
              </a:spcAft>
              <a:buFont typeface="Wingdings" pitchFamily="2" charset="2"/>
              <a:buChar char="Ø"/>
            </a:pPr>
            <a:r>
              <a:rPr lang="en-US" dirty="0"/>
              <a:t>The voltage drop is assumed constant at 0.7 V</a:t>
            </a:r>
          </a:p>
        </p:txBody>
      </p:sp>
      <p:sp>
        <p:nvSpPr>
          <p:cNvPr id="13317" name="Rectangle 4"/>
          <p:cNvSpPr>
            <a:spLocks noChangeArrowheads="1"/>
          </p:cNvSpPr>
          <p:nvPr/>
        </p:nvSpPr>
        <p:spPr bwMode="auto">
          <a:xfrm>
            <a:off x="1572858" y="5543550"/>
            <a:ext cx="8670925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Tx/>
              <a:buAutoNum type="alphaLcParenBoth"/>
            </a:pPr>
            <a:r>
              <a:rPr lang="en-US" dirty="0"/>
              <a:t>the exponential characteristic </a:t>
            </a:r>
          </a:p>
          <a:p>
            <a:pPr marL="342900" indent="-342900">
              <a:spcBef>
                <a:spcPts val="600"/>
              </a:spcBef>
              <a:buFontTx/>
              <a:buAutoNum type="alphaLcParenBoth"/>
            </a:pPr>
            <a:r>
              <a:rPr lang="en-US" dirty="0"/>
              <a:t> approximating the exponential characteristic by a constant voltage, usually about 0.7 V</a:t>
            </a:r>
            <a:r>
              <a:rPr lang="en-US" baseline="-25000" dirty="0"/>
              <a:t>i</a:t>
            </a:r>
            <a:endParaRPr lang="en-US" dirty="0"/>
          </a:p>
          <a:p>
            <a:pPr marL="342900" indent="-342900">
              <a:spcBef>
                <a:spcPts val="600"/>
              </a:spcBef>
              <a:buFontTx/>
              <a:buAutoNum type="alphaLcParenBoth"/>
            </a:pPr>
            <a:r>
              <a:rPr lang="en-US" dirty="0"/>
              <a:t>model of the forward–conducting diodes</a:t>
            </a:r>
          </a:p>
        </p:txBody>
      </p:sp>
    </p:spTree>
    <p:extLst>
      <p:ext uri="{BB962C8B-B14F-4D97-AF65-F5344CB8AC3E}">
        <p14:creationId xmlns:p14="http://schemas.microsoft.com/office/powerpoint/2010/main" val="25741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07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07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Repeating previous example</a:t>
            </a:r>
            <a:endParaRPr lang="en-US" b="1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5600" y="914400"/>
            <a:ext cx="8890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19966" y="2467240"/>
            <a:ext cx="4766835" cy="3171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146300" y="5791201"/>
            <a:ext cx="7848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values are not far from more elaborate models, so for quick analysis this model can be employed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5737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914400"/>
          </a:xfrm>
        </p:spPr>
        <p:txBody>
          <a:bodyPr/>
          <a:lstStyle/>
          <a:p>
            <a:r>
              <a:rPr lang="en-US" b="1" dirty="0" smtClean="0"/>
              <a:t>Ideal Diode Model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1200" y="838200"/>
            <a:ext cx="8229600" cy="5638800"/>
          </a:xfrm>
        </p:spPr>
        <p:txBody>
          <a:bodyPr>
            <a:normAutofit/>
          </a:bodyPr>
          <a:lstStyle/>
          <a:p>
            <a:r>
              <a:rPr lang="en-US" dirty="0"/>
              <a:t>In applications that involves voltages much greater then diode voltage drop of 0.6-0.8 volts, we may neglect the diode voltage drop altogether while calculating the diode current. This results in ideal diode model.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Which for a very quick analysis would not be bad as a gross estimate. However with almost no additional work the 0.7 volt drop model yields much more realistic results</a:t>
            </a:r>
            <a:endParaRPr 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35411" t="43350" r="33891" b="21182"/>
          <a:stretch/>
        </p:blipFill>
        <p:spPr bwMode="auto">
          <a:xfrm>
            <a:off x="4114800" y="2971800"/>
            <a:ext cx="4191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2318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800" b="1" dirty="0"/>
              <a:t>Small Signal Model</a:t>
            </a:r>
            <a:endParaRPr lang="en-US" sz="48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52600" y="1371601"/>
            <a:ext cx="8610600" cy="518159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There are applications in which a diode is biased to operate at a point on forward </a:t>
            </a:r>
            <a:r>
              <a:rPr lang="en-US" dirty="0" err="1"/>
              <a:t>i</a:t>
            </a:r>
            <a:r>
              <a:rPr lang="en-US" dirty="0"/>
              <a:t>-v characteristic and a small ac signal is superimposed on the dc quantities.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For this situation we first determine the dc operating point of the diode using any of the model, mostly constant voltage drop model is utilized.</a:t>
            </a:r>
          </a:p>
          <a:p>
            <a:pPr algn="just">
              <a:buNone/>
            </a:pPr>
            <a:r>
              <a:rPr lang="en-US" dirty="0"/>
              <a:t> </a:t>
            </a:r>
          </a:p>
          <a:p>
            <a:pPr algn="just"/>
            <a:r>
              <a:rPr lang="en-US" dirty="0"/>
              <a:t>Then for a small signal operation around the dc bias point, the diode is modeled by a resistance equal to inverse of the slope of the tangent to the exponential    </a:t>
            </a:r>
            <a:r>
              <a:rPr lang="en-US" dirty="0" err="1"/>
              <a:t>i</a:t>
            </a:r>
            <a:r>
              <a:rPr lang="en-US" dirty="0"/>
              <a:t>-v characteristic at the bias point 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87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6" descr="se04F13"/>
          <p:cNvPicPr>
            <a:picLocks noChangeAspect="1" noChangeArrowheads="1"/>
          </p:cNvPicPr>
          <p:nvPr/>
        </p:nvPicPr>
        <p:blipFill>
          <a:blip r:embed="rId2" cstate="print"/>
          <a:srcRect t="48074" r="67358" b="5644"/>
          <a:stretch>
            <a:fillRect/>
          </a:stretch>
        </p:blipFill>
        <p:spPr bwMode="auto">
          <a:xfrm>
            <a:off x="1881188" y="1668463"/>
            <a:ext cx="2538412" cy="2608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130176"/>
            <a:ext cx="7848600" cy="708025"/>
          </a:xfrm>
          <a:prstGeom prst="roundRect">
            <a:avLst>
              <a:gd name="adj" fmla="val 16667"/>
            </a:avLst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/>
              <a:t>The Diode Small Signal Model</a:t>
            </a:r>
          </a:p>
        </p:txBody>
      </p:sp>
      <p:pic>
        <p:nvPicPr>
          <p:cNvPr id="15364" name="Picture 6" descr="se04F13"/>
          <p:cNvPicPr>
            <a:picLocks noChangeAspect="1" noChangeArrowheads="1"/>
          </p:cNvPicPr>
          <p:nvPr/>
        </p:nvPicPr>
        <p:blipFill>
          <a:blip r:embed="rId3" cstate="print"/>
          <a:srcRect l="42986" b="4298"/>
          <a:stretch>
            <a:fillRect/>
          </a:stretch>
        </p:blipFill>
        <p:spPr bwMode="auto">
          <a:xfrm>
            <a:off x="5907088" y="890588"/>
            <a:ext cx="4546600" cy="553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5442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130176"/>
            <a:ext cx="7848600" cy="708025"/>
          </a:xfrm>
          <a:prstGeom prst="roundRect">
            <a:avLst>
              <a:gd name="adj" fmla="val 16667"/>
            </a:avLst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/>
              <a:t>Small Signal Analysis</a:t>
            </a:r>
          </a:p>
        </p:txBody>
      </p:sp>
      <p:pic>
        <p:nvPicPr>
          <p:cNvPr id="5127" name="Picture 6" descr="se04F13"/>
          <p:cNvPicPr>
            <a:picLocks noChangeAspect="1" noChangeArrowheads="1"/>
          </p:cNvPicPr>
          <p:nvPr/>
        </p:nvPicPr>
        <p:blipFill>
          <a:blip r:embed="rId3" cstate="print"/>
          <a:srcRect t="48074" r="67358" b="5644"/>
          <a:stretch>
            <a:fillRect/>
          </a:stretch>
        </p:blipFill>
        <p:spPr bwMode="auto">
          <a:xfrm>
            <a:off x="7232650" y="1744663"/>
            <a:ext cx="2255838" cy="231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7108" name="Object 4"/>
          <p:cNvGraphicFramePr>
            <a:graphicFrameLocks noChangeAspect="1"/>
          </p:cNvGraphicFramePr>
          <p:nvPr/>
        </p:nvGraphicFramePr>
        <p:xfrm>
          <a:off x="2386014" y="1120775"/>
          <a:ext cx="4281487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Equation" r:id="rId4" imgW="1968480" imgH="558720" progId="Equation.3">
                  <p:embed/>
                </p:oleObj>
              </mc:Choice>
              <mc:Fallback>
                <p:oleObj name="Equation" r:id="rId4" imgW="196848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6014" y="1120775"/>
                        <a:ext cx="4281487" cy="121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9" name="Object 5"/>
          <p:cNvGraphicFramePr>
            <a:graphicFrameLocks noChangeAspect="1"/>
          </p:cNvGraphicFramePr>
          <p:nvPr/>
        </p:nvGraphicFramePr>
        <p:xfrm>
          <a:off x="2516188" y="2474914"/>
          <a:ext cx="3148012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" name="Equation" r:id="rId6" imgW="1447560" imgH="228600" progId="Equation.3">
                  <p:embed/>
                </p:oleObj>
              </mc:Choice>
              <mc:Fallback>
                <p:oleObj name="Equation" r:id="rId6" imgW="14475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6188" y="2474914"/>
                        <a:ext cx="3148012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0" name="Object 6"/>
          <p:cNvGraphicFramePr>
            <a:graphicFrameLocks noChangeAspect="1"/>
          </p:cNvGraphicFramePr>
          <p:nvPr/>
        </p:nvGraphicFramePr>
        <p:xfrm>
          <a:off x="2728914" y="3187700"/>
          <a:ext cx="4059237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" name="Equation" r:id="rId8" imgW="1866600" imgH="558720" progId="Equation.3">
                  <p:embed/>
                </p:oleObj>
              </mc:Choice>
              <mc:Fallback>
                <p:oleObj name="Equation" r:id="rId8" imgW="186660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914" y="3187700"/>
                        <a:ext cx="4059237" cy="121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11" name="Object 7"/>
          <p:cNvGraphicFramePr>
            <a:graphicFrameLocks noChangeAspect="1"/>
          </p:cNvGraphicFramePr>
          <p:nvPr/>
        </p:nvGraphicFramePr>
        <p:xfrm>
          <a:off x="3748088" y="4829175"/>
          <a:ext cx="2540000" cy="160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1" name="Equation" r:id="rId10" imgW="1168200" imgH="736560" progId="Equation.3">
                  <p:embed/>
                </p:oleObj>
              </mc:Choice>
              <mc:Fallback>
                <p:oleObj name="Equation" r:id="rId10" imgW="1168200" imgH="736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088" y="4829175"/>
                        <a:ext cx="2540000" cy="1601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297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130176"/>
            <a:ext cx="7848600" cy="708025"/>
          </a:xfrm>
          <a:prstGeom prst="roundRect">
            <a:avLst>
              <a:gd name="adj" fmla="val 16667"/>
            </a:avLst>
          </a:prstGeom>
        </p:spPr>
        <p:txBody>
          <a:bodyPr/>
          <a:lstStyle/>
          <a:p>
            <a:pPr eaLnBrk="1" hangingPunct="1"/>
            <a:r>
              <a:rPr lang="en-US" sz="2800"/>
              <a:t>Small Signal Analysis </a:t>
            </a:r>
            <a:r>
              <a:rPr lang="en-US" altLang="zh-CN" sz="2800">
                <a:ea typeface="SimSun" pitchFamily="2" charset="-122"/>
              </a:rPr>
              <a:t>(cont’d)</a:t>
            </a:r>
            <a:endParaRPr lang="en-US" sz="2800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6002339" y="3286126"/>
            <a:ext cx="2828925" cy="1641475"/>
            <a:chOff x="4020676" y="3285767"/>
            <a:chExt cx="2829847" cy="1641475"/>
          </a:xfrm>
        </p:grpSpPr>
        <p:sp>
          <p:nvSpPr>
            <p:cNvPr id="6159" name="Rounded Rectangle 10"/>
            <p:cNvSpPr>
              <a:spLocks noChangeArrowheads="1"/>
            </p:cNvSpPr>
            <p:nvPr/>
          </p:nvSpPr>
          <p:spPr bwMode="auto">
            <a:xfrm>
              <a:off x="4020676" y="3324994"/>
              <a:ext cx="2822575" cy="1589087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6152" name="Object 3"/>
            <p:cNvGraphicFramePr>
              <a:graphicFrameLocks noChangeAspect="1"/>
            </p:cNvGraphicFramePr>
            <p:nvPr/>
          </p:nvGraphicFramePr>
          <p:xfrm>
            <a:off x="4058111" y="3285767"/>
            <a:ext cx="2792412" cy="1641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2" name="Equation" r:id="rId3" imgW="1511280" imgH="888840" progId="Equation.3">
                    <p:embed/>
                  </p:oleObj>
                </mc:Choice>
                <mc:Fallback>
                  <p:oleObj name="Equation" r:id="rId3" imgW="1511280" imgH="8888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58111" y="3285767"/>
                          <a:ext cx="2792412" cy="16414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5842000" y="5487989"/>
            <a:ext cx="3563938" cy="1152525"/>
            <a:chOff x="4318410" y="5488449"/>
            <a:chExt cx="3563938" cy="1152525"/>
          </a:xfrm>
        </p:grpSpPr>
        <p:sp>
          <p:nvSpPr>
            <p:cNvPr id="6158" name="Rounded Rectangle 11"/>
            <p:cNvSpPr>
              <a:spLocks noChangeArrowheads="1"/>
            </p:cNvSpPr>
            <p:nvPr/>
          </p:nvSpPr>
          <p:spPr bwMode="auto">
            <a:xfrm>
              <a:off x="4318410" y="5488449"/>
              <a:ext cx="3563938" cy="115252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6151" name="Object 4"/>
            <p:cNvGraphicFramePr>
              <a:graphicFrameLocks noChangeAspect="1"/>
            </p:cNvGraphicFramePr>
            <p:nvPr/>
          </p:nvGraphicFramePr>
          <p:xfrm>
            <a:off x="4351544" y="5512262"/>
            <a:ext cx="3522662" cy="1128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3" name="Equation" r:id="rId5" imgW="1981080" imgH="634680" progId="Equation.3">
                    <p:embed/>
                  </p:oleObj>
                </mc:Choice>
                <mc:Fallback>
                  <p:oleObj name="Equation" r:id="rId5" imgW="1981080" imgH="634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1544" y="5512262"/>
                          <a:ext cx="3522662" cy="11287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5128" name="Straight Connector 6"/>
          <p:cNvCxnSpPr>
            <a:cxnSpLocks noChangeShapeType="1"/>
          </p:cNvCxnSpPr>
          <p:nvPr/>
        </p:nvCxnSpPr>
        <p:spPr bwMode="auto">
          <a:xfrm flipH="1">
            <a:off x="5240338" y="2994026"/>
            <a:ext cx="30162" cy="3863975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29" name="Straight Connector 8"/>
          <p:cNvCxnSpPr>
            <a:cxnSpLocks noChangeShapeType="1"/>
          </p:cNvCxnSpPr>
          <p:nvPr/>
        </p:nvCxnSpPr>
        <p:spPr bwMode="auto">
          <a:xfrm>
            <a:off x="5268914" y="3001964"/>
            <a:ext cx="4346575" cy="14287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</p:spPr>
      </p:cxnSp>
      <p:graphicFrame>
        <p:nvGraphicFramePr>
          <p:cNvPr id="48133" name="Object 5"/>
          <p:cNvGraphicFramePr>
            <a:graphicFrameLocks noChangeAspect="1"/>
          </p:cNvGraphicFramePr>
          <p:nvPr/>
        </p:nvGraphicFramePr>
        <p:xfrm>
          <a:off x="1903413" y="790576"/>
          <a:ext cx="2233612" cy="119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4" name="Equation" r:id="rId7" imgW="1041120" imgH="558720" progId="Equation.3">
                  <p:embed/>
                </p:oleObj>
              </mc:Choice>
              <mc:Fallback>
                <p:oleObj name="Equation" r:id="rId7" imgW="1041120" imgH="558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3413" y="790576"/>
                        <a:ext cx="2233612" cy="1198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4" name="Object 6"/>
          <p:cNvGraphicFramePr>
            <a:graphicFrameLocks noChangeAspect="1"/>
          </p:cNvGraphicFramePr>
          <p:nvPr/>
        </p:nvGraphicFramePr>
        <p:xfrm>
          <a:off x="1792289" y="1987551"/>
          <a:ext cx="6315075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5" name="Equation" r:id="rId9" imgW="3352680" imgH="507960" progId="Equation.3">
                  <p:embed/>
                </p:oleObj>
              </mc:Choice>
              <mc:Fallback>
                <p:oleObj name="Equation" r:id="rId9" imgW="335268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289" y="1987551"/>
                        <a:ext cx="6315075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5" name="Object 7"/>
          <p:cNvGraphicFramePr>
            <a:graphicFrameLocks noChangeAspect="1"/>
          </p:cNvGraphicFramePr>
          <p:nvPr/>
        </p:nvGraphicFramePr>
        <p:xfrm>
          <a:off x="1924051" y="3305175"/>
          <a:ext cx="2397125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Equation" r:id="rId11" imgW="1117440" imgH="482400" progId="Equation.3">
                  <p:embed/>
                </p:oleObj>
              </mc:Choice>
              <mc:Fallback>
                <p:oleObj name="Equation" r:id="rId11" imgW="111744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051" y="3305175"/>
                        <a:ext cx="2397125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995488" y="4511676"/>
          <a:ext cx="2343150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" name="Equation" r:id="rId13" imgW="1091880" imgH="431640" progId="Equation.3">
                  <p:embed/>
                </p:oleObj>
              </mc:Choice>
              <mc:Fallback>
                <p:oleObj name="Equation" r:id="rId13" imgW="10918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5488" y="4511676"/>
                        <a:ext cx="2343150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8" name="Object 10"/>
          <p:cNvGraphicFramePr>
            <a:graphicFrameLocks noChangeAspect="1"/>
          </p:cNvGraphicFramePr>
          <p:nvPr/>
        </p:nvGraphicFramePr>
        <p:xfrm>
          <a:off x="1866900" y="5762625"/>
          <a:ext cx="2262188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8" name="Equation" r:id="rId15" imgW="1054080" imgH="228600" progId="Equation.3">
                  <p:embed/>
                </p:oleObj>
              </mc:Choice>
              <mc:Fallback>
                <p:oleObj name="Equation" r:id="rId15" imgW="1054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900" y="5762625"/>
                        <a:ext cx="2262188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224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2028826" y="644526"/>
            <a:ext cx="6113463" cy="5895975"/>
            <a:chOff x="1856823" y="697396"/>
            <a:chExt cx="6113463" cy="5895976"/>
          </a:xfrm>
        </p:grpSpPr>
        <p:pic>
          <p:nvPicPr>
            <p:cNvPr id="7176" name="Picture 6" descr="se04F13"/>
            <p:cNvPicPr>
              <a:picLocks noChangeAspect="1" noChangeArrowheads="1"/>
            </p:cNvPicPr>
            <p:nvPr/>
          </p:nvPicPr>
          <p:blipFill>
            <a:blip r:embed="rId3" cstate="print"/>
            <a:srcRect l="44868" t="8888" r="2760" b="19382"/>
            <a:stretch>
              <a:fillRect/>
            </a:stretch>
          </p:blipFill>
          <p:spPr bwMode="auto">
            <a:xfrm>
              <a:off x="1856823" y="697396"/>
              <a:ext cx="5853617" cy="58173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177" name="Straight Connector 2"/>
            <p:cNvCxnSpPr>
              <a:cxnSpLocks noChangeShapeType="1"/>
            </p:cNvCxnSpPr>
            <p:nvPr/>
          </p:nvCxnSpPr>
          <p:spPr bwMode="auto">
            <a:xfrm flipH="1">
              <a:off x="1980031" y="2293808"/>
              <a:ext cx="3479535" cy="0"/>
            </a:xfrm>
            <a:prstGeom prst="line">
              <a:avLst/>
            </a:prstGeom>
            <a:noFill/>
            <a:ln w="3175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cxnSp>
          <p:nvCxnSpPr>
            <p:cNvPr id="7178" name="Straight Connector 5"/>
            <p:cNvCxnSpPr>
              <a:cxnSpLocks noChangeShapeType="1"/>
            </p:cNvCxnSpPr>
            <p:nvPr/>
          </p:nvCxnSpPr>
          <p:spPr bwMode="auto">
            <a:xfrm flipH="1">
              <a:off x="1914075" y="3183307"/>
              <a:ext cx="3479535" cy="0"/>
            </a:xfrm>
            <a:prstGeom prst="line">
              <a:avLst/>
            </a:prstGeom>
            <a:noFill/>
            <a:ln w="3175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grpSp>
          <p:nvGrpSpPr>
            <p:cNvPr id="3" name="Group 19"/>
            <p:cNvGrpSpPr>
              <a:grpSpLocks/>
            </p:cNvGrpSpPr>
            <p:nvPr/>
          </p:nvGrpSpPr>
          <p:grpSpPr bwMode="auto">
            <a:xfrm>
              <a:off x="4214191" y="4982741"/>
              <a:ext cx="2886621" cy="1610631"/>
              <a:chOff x="4214191" y="4982741"/>
              <a:chExt cx="2886621" cy="1610631"/>
            </a:xfrm>
          </p:grpSpPr>
          <p:sp>
            <p:nvSpPr>
              <p:cNvPr id="7184" name="Rectangle 6"/>
              <p:cNvSpPr>
                <a:spLocks noChangeArrowheads="1"/>
              </p:cNvSpPr>
              <p:nvPr/>
            </p:nvSpPr>
            <p:spPr bwMode="auto">
              <a:xfrm>
                <a:off x="4214191" y="4982741"/>
                <a:ext cx="2886621" cy="1610631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5" name="Left Brace 8"/>
              <p:cNvSpPr>
                <a:spLocks/>
              </p:cNvSpPr>
              <p:nvPr/>
            </p:nvSpPr>
            <p:spPr bwMode="auto">
              <a:xfrm rot="-5400000">
                <a:off x="5241616" y="4901165"/>
                <a:ext cx="218189" cy="515832"/>
              </a:xfrm>
              <a:prstGeom prst="leftBrace">
                <a:avLst>
                  <a:gd name="adj1" fmla="val 42741"/>
                  <a:gd name="adj2" fmla="val 46931"/>
                </a:avLst>
              </a:prstGeom>
              <a:noFill/>
              <a:ln w="317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36023" y="5418680"/>
                <a:ext cx="738399" cy="400158"/>
              </a:xfrm>
              <a:prstGeom prst="rect">
                <a:avLst/>
              </a:prstGeom>
              <a:blipFill rotWithShape="1">
                <a:blip r:embed="rId4" cstate="print"/>
                <a:stretch>
                  <a:fillRect b="-3030"/>
                </a:stretch>
              </a:blipFill>
            </p:spPr>
            <p:txBody>
              <a:bodyPr/>
              <a:lstStyle/>
              <a:p>
                <a:pPr>
                  <a:defRPr/>
                </a:pPr>
                <a:r>
                  <a:rPr lang="en-US">
                    <a:noFill/>
                  </a:rPr>
                  <a:t> </a:t>
                </a:r>
              </a:p>
            </p:txBody>
          </p:sp>
        </p:grpSp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5802970" y="1857013"/>
              <a:ext cx="2167316" cy="1569696"/>
              <a:chOff x="5816224" y="1883377"/>
              <a:chExt cx="2167717" cy="1569506"/>
            </a:xfrm>
          </p:grpSpPr>
          <p:sp>
            <p:nvSpPr>
              <p:cNvPr id="7181" name="Rectangle 10"/>
              <p:cNvSpPr>
                <a:spLocks noChangeArrowheads="1"/>
              </p:cNvSpPr>
              <p:nvPr/>
            </p:nvSpPr>
            <p:spPr bwMode="auto">
              <a:xfrm>
                <a:off x="5816224" y="1883377"/>
                <a:ext cx="2167717" cy="1569506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2" name="Left Brace 4"/>
              <p:cNvSpPr>
                <a:spLocks/>
              </p:cNvSpPr>
              <p:nvPr/>
            </p:nvSpPr>
            <p:spPr bwMode="auto">
              <a:xfrm flipH="1">
                <a:off x="5868541" y="2265526"/>
                <a:ext cx="436326" cy="996287"/>
              </a:xfrm>
              <a:prstGeom prst="leftBrace">
                <a:avLst>
                  <a:gd name="adj1" fmla="val 42739"/>
                  <a:gd name="adj2" fmla="val 46931"/>
                </a:avLst>
              </a:prstGeom>
              <a:noFill/>
              <a:ln w="317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960" y="2538476"/>
                <a:ext cx="653769" cy="400110"/>
              </a:xfrm>
              <a:prstGeom prst="rect">
                <a:avLst/>
              </a:prstGeom>
              <a:blipFill rotWithShape="1">
                <a:blip r:embed="rId5" cstate="print"/>
                <a:stretch>
                  <a:fillRect b="-3030"/>
                </a:stretch>
              </a:blipFill>
            </p:spPr>
            <p:txBody>
              <a:bodyPr/>
              <a:lstStyle/>
              <a:p>
                <a:pPr>
                  <a:defRPr/>
                </a:pPr>
                <a:r>
                  <a:rPr lang="en-US">
                    <a:noFill/>
                  </a:rPr>
                  <a:t> </a:t>
                </a:r>
              </a:p>
            </p:txBody>
          </p:sp>
        </p:grpSp>
      </p:grp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>
          <a:xfrm>
            <a:off x="2133600" y="130176"/>
            <a:ext cx="7848600" cy="708025"/>
          </a:xfrm>
          <a:prstGeom prst="roundRect">
            <a:avLst>
              <a:gd name="adj" fmla="val 16667"/>
            </a:avLst>
          </a:prstGeo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/>
              <a:t>Incremental Resistance</a:t>
            </a:r>
          </a:p>
        </p:txBody>
      </p: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8031163" y="2106613"/>
            <a:ext cx="1789112" cy="2373312"/>
            <a:chOff x="7063409" y="2517913"/>
            <a:chExt cx="1789043" cy="2372139"/>
          </a:xfrm>
        </p:grpSpPr>
        <p:sp>
          <p:nvSpPr>
            <p:cNvPr id="7175" name="Rounded Rectangle 18"/>
            <p:cNvSpPr>
              <a:spLocks noChangeArrowheads="1"/>
            </p:cNvSpPr>
            <p:nvPr/>
          </p:nvSpPr>
          <p:spPr bwMode="auto">
            <a:xfrm>
              <a:off x="7063409" y="2517913"/>
              <a:ext cx="1789043" cy="2372139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7170" name="Object 20"/>
            <p:cNvGraphicFramePr>
              <a:graphicFrameLocks noChangeAspect="1"/>
            </p:cNvGraphicFramePr>
            <p:nvPr/>
          </p:nvGraphicFramePr>
          <p:xfrm>
            <a:off x="7222847" y="2639251"/>
            <a:ext cx="1327075" cy="9414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06" name="Equation" r:id="rId6" imgW="609336" imgH="431613" progId="Equation.3">
                    <p:embed/>
                  </p:oleObj>
                </mc:Choice>
                <mc:Fallback>
                  <p:oleObj name="Equation" r:id="rId6" imgW="609336" imgH="4316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22847" y="2639251"/>
                          <a:ext cx="1327075" cy="9414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1" name="Object 21"/>
            <p:cNvGraphicFramePr>
              <a:graphicFrameLocks noChangeAspect="1"/>
            </p:cNvGraphicFramePr>
            <p:nvPr/>
          </p:nvGraphicFramePr>
          <p:xfrm>
            <a:off x="7195779" y="3765686"/>
            <a:ext cx="1466767" cy="9414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07" name="Equation" r:id="rId8" imgW="672808" imgH="431613" progId="Equation.3">
                    <p:embed/>
                  </p:oleObj>
                </mc:Choice>
                <mc:Fallback>
                  <p:oleObj name="Equation" r:id="rId8" imgW="672808" imgH="4316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95779" y="3765686"/>
                          <a:ext cx="1466767" cy="9414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065793242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Conclusion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066800"/>
            <a:ext cx="8610600" cy="5410200"/>
          </a:xfrm>
        </p:spPr>
        <p:txBody>
          <a:bodyPr>
            <a:normAutofit/>
          </a:bodyPr>
          <a:lstStyle/>
          <a:p>
            <a:r>
              <a:rPr lang="en-US" dirty="0" smtClean="0"/>
              <a:t>Superimposed on the quantities V</a:t>
            </a:r>
            <a:r>
              <a:rPr lang="en-US" sz="1900" dirty="0"/>
              <a:t>D</a:t>
            </a:r>
            <a:r>
              <a:rPr lang="en-US" dirty="0" smtClean="0"/>
              <a:t> and I</a:t>
            </a:r>
            <a:r>
              <a:rPr lang="en-US" sz="1900" dirty="0"/>
              <a:t>D</a:t>
            </a:r>
            <a:r>
              <a:rPr lang="en-US" dirty="0" smtClean="0"/>
              <a:t>, that define the dc bias point, will be small signal quantities          and      , which are related by the diode small signal resistance     evaluated at the bias point.</a:t>
            </a:r>
          </a:p>
          <a:p>
            <a:r>
              <a:rPr lang="en-US" dirty="0" smtClean="0"/>
              <a:t>Thus small signal analysis can be performed separately from the dc bias analysis, because of linearization of the diode characteristics inherent in the small signal approximation. </a:t>
            </a:r>
          </a:p>
          <a:p>
            <a:r>
              <a:rPr lang="en-US" dirty="0" smtClean="0"/>
              <a:t>Specifically </a:t>
            </a:r>
            <a:r>
              <a:rPr lang="en-US" b="1" i="1" dirty="0" smtClean="0"/>
              <a:t>after the dc analysis is performed</a:t>
            </a:r>
            <a:r>
              <a:rPr lang="en-US" dirty="0" smtClean="0"/>
              <a:t>, the small signal equivalent circuit is obtained by eliminating all dc sources and replacing diode by a small signal resistance.   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810000" y="1752600"/>
          <a:ext cx="7429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Equation" r:id="rId3" imgW="342720" imgH="228600" progId="Equation.3">
                  <p:embed/>
                </p:oleObj>
              </mc:Choice>
              <mc:Fallback>
                <p:oleObj name="Equation" r:id="rId3" imgW="3427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752600"/>
                        <a:ext cx="742950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5257800" y="1790700"/>
          <a:ext cx="609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1" name="Equation" r:id="rId5" imgW="304560" imgH="228600" progId="Equation.3">
                  <p:embed/>
                </p:oleObj>
              </mc:Choice>
              <mc:Fallback>
                <p:oleObj name="Equation" r:id="rId5" imgW="3045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1790700"/>
                        <a:ext cx="6096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6705600" y="2133600"/>
          <a:ext cx="304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2" name="Equation" r:id="rId7" imgW="152280" imgH="228600" progId="Equation.3">
                  <p:embed/>
                </p:oleObj>
              </mc:Choice>
              <mc:Fallback>
                <p:oleObj name="Equation" r:id="rId7" imgW="152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2133600"/>
                        <a:ext cx="30480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870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Equivalent circuits</a:t>
            </a:r>
            <a:endParaRPr 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1" y="2971801"/>
            <a:ext cx="1895475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1" y="2667000"/>
            <a:ext cx="103822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01" y="2895600"/>
            <a:ext cx="200977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053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se03F10"/>
          <p:cNvPicPr>
            <a:picLocks noChangeAspect="1" noChangeArrowheads="1"/>
          </p:cNvPicPr>
          <p:nvPr/>
        </p:nvPicPr>
        <p:blipFill>
          <a:blip r:embed="rId3" cstate="print"/>
          <a:srcRect r="-279" b="19514"/>
          <a:stretch>
            <a:fillRect/>
          </a:stretch>
        </p:blipFill>
        <p:spPr bwMode="auto">
          <a:xfrm>
            <a:off x="5867401" y="533400"/>
            <a:ext cx="4621213" cy="595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Title 5"/>
          <p:cNvSpPr>
            <a:spLocks noGrp="1"/>
          </p:cNvSpPr>
          <p:nvPr>
            <p:ph type="title"/>
          </p:nvPr>
        </p:nvSpPr>
        <p:spPr>
          <a:xfrm>
            <a:off x="1676400" y="152400"/>
            <a:ext cx="4419600" cy="1143000"/>
          </a:xfrm>
        </p:spPr>
        <p:txBody>
          <a:bodyPr/>
          <a:lstStyle/>
          <a:p>
            <a:pPr algn="l"/>
            <a:r>
              <a:rPr lang="en-US" sz="2400" b="1" dirty="0"/>
              <a:t>Width of, and Charge Stored in the Depletion Region</a:t>
            </a:r>
          </a:p>
        </p:txBody>
      </p:sp>
      <p:graphicFrame>
        <p:nvGraphicFramePr>
          <p:cNvPr id="2050" name="Object 6"/>
          <p:cNvGraphicFramePr>
            <a:graphicFrameLocks noChangeAspect="1"/>
          </p:cNvGraphicFramePr>
          <p:nvPr/>
        </p:nvGraphicFramePr>
        <p:xfrm>
          <a:off x="2057400" y="1371600"/>
          <a:ext cx="3378200" cy="181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4" imgW="1752480" imgH="965160" progId="Equation.3">
                  <p:embed/>
                </p:oleObj>
              </mc:Choice>
              <mc:Fallback>
                <p:oleObj name="Equation" r:id="rId4" imgW="1752480" imgH="965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371600"/>
                        <a:ext cx="3378200" cy="181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33CC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9" name="Object 3"/>
          <p:cNvGraphicFramePr>
            <a:graphicFrameLocks noChangeAspect="1"/>
          </p:cNvGraphicFramePr>
          <p:nvPr/>
        </p:nvGraphicFramePr>
        <p:xfrm>
          <a:off x="2133600" y="3236914"/>
          <a:ext cx="3352800" cy="157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Equation" r:id="rId6" imgW="1511280" imgH="711000" progId="Equation.3">
                  <p:embed/>
                </p:oleObj>
              </mc:Choice>
              <mc:Fallback>
                <p:oleObj name="Equation" r:id="rId6" imgW="151128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236914"/>
                        <a:ext cx="3352800" cy="157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0" name="Object 4"/>
          <p:cNvGraphicFramePr>
            <a:graphicFrameLocks noChangeAspect="1"/>
          </p:cNvGraphicFramePr>
          <p:nvPr/>
        </p:nvGraphicFramePr>
        <p:xfrm>
          <a:off x="2162175" y="4876800"/>
          <a:ext cx="314325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Equation" r:id="rId8" imgW="1333440" imgH="711000" progId="Equation.3">
                  <p:embed/>
                </p:oleObj>
              </mc:Choice>
              <mc:Fallback>
                <p:oleObj name="Equation" r:id="rId8" imgW="133344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2175" y="4876800"/>
                        <a:ext cx="314325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510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9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8"/>
          <p:cNvSpPr>
            <a:spLocks noChangeArrowheads="1"/>
          </p:cNvSpPr>
          <p:nvPr/>
        </p:nvSpPr>
        <p:spPr bwMode="auto">
          <a:xfrm>
            <a:off x="1804988" y="833438"/>
            <a:ext cx="8316912" cy="155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/>
              <a:t>Consider the circuit shown in the figure for the case in which </a:t>
            </a:r>
            <a:r>
              <a:rPr lang="en-US" i="1"/>
              <a:t>R = 10 K</a:t>
            </a:r>
            <a:r>
              <a:rPr lang="el-GR" i="1"/>
              <a:t>Ω</a:t>
            </a:r>
            <a:r>
              <a:rPr lang="en-US" i="1"/>
              <a:t> . The power supply V</a:t>
            </a:r>
            <a:r>
              <a:rPr lang="en-US" i="1" baseline="30000"/>
              <a:t>+ </a:t>
            </a:r>
            <a:r>
              <a:rPr lang="en-US" i="1"/>
              <a:t>has a dc </a:t>
            </a:r>
            <a:r>
              <a:rPr lang="en-US"/>
              <a:t>value of 10 V on which is superimposed a 60-Hz sinusoid of 1 -V peak amplitude.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/>
              <a:t>Calculate both the dc voltage of the diode and the amplitude of the sine-wave signal appearing across it.  </a:t>
            </a:r>
          </a:p>
          <a:p>
            <a:pPr algn="just">
              <a:spcBef>
                <a:spcPts val="600"/>
              </a:spcBef>
            </a:pPr>
            <a:r>
              <a:rPr lang="en-US"/>
              <a:t>Assume the diode to have a 0.7-V drop at 1-mA current.</a:t>
            </a:r>
          </a:p>
        </p:txBody>
      </p:sp>
      <p:sp>
        <p:nvSpPr>
          <p:cNvPr id="8196" name="Rectangle 10"/>
          <p:cNvSpPr>
            <a:spLocks noChangeArrowheads="1"/>
          </p:cNvSpPr>
          <p:nvPr/>
        </p:nvSpPr>
        <p:spPr bwMode="auto">
          <a:xfrm>
            <a:off x="2025651" y="2592389"/>
            <a:ext cx="662146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This "signal" component of the power-supply voltage is an imperfection in the power-supply design. It is known as the power-supply ripple.</a:t>
            </a:r>
            <a:endParaRPr lang="en-US"/>
          </a:p>
        </p:txBody>
      </p:sp>
      <p:sp>
        <p:nvSpPr>
          <p:cNvPr id="8197" name="TextBox 11"/>
          <p:cNvSpPr txBox="1">
            <a:spLocks noChangeArrowheads="1"/>
          </p:cNvSpPr>
          <p:nvPr/>
        </p:nvSpPr>
        <p:spPr bwMode="auto">
          <a:xfrm>
            <a:off x="1730375" y="354013"/>
            <a:ext cx="1652588" cy="400050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Example 4.5</a:t>
            </a:r>
          </a:p>
        </p:txBody>
      </p:sp>
      <p:pic>
        <p:nvPicPr>
          <p:cNvPr id="8198" name="Picture 4" descr="se04F14"/>
          <p:cNvPicPr>
            <a:picLocks noChangeAspect="1" noChangeArrowheads="1"/>
          </p:cNvPicPr>
          <p:nvPr/>
        </p:nvPicPr>
        <p:blipFill>
          <a:blip r:embed="rId3" cstate="print"/>
          <a:srcRect r="66579" b="49069"/>
          <a:stretch>
            <a:fillRect/>
          </a:stretch>
        </p:blipFill>
        <p:spPr bwMode="auto">
          <a:xfrm>
            <a:off x="9618664" y="2044700"/>
            <a:ext cx="1049337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744663" y="3833814"/>
            <a:ext cx="1371600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Solution: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819275" y="4241800"/>
            <a:ext cx="66802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Considering dc quantities only:  assume V</a:t>
            </a:r>
            <a:r>
              <a:rPr lang="en-US" baseline="-25000"/>
              <a:t>D </a:t>
            </a:r>
            <a:r>
              <a:rPr lang="en-US"/>
              <a:t>= 0.7 V</a:t>
            </a:r>
          </a:p>
        </p:txBody>
      </p:sp>
      <p:graphicFrame>
        <p:nvGraphicFramePr>
          <p:cNvPr id="16" name="Object 4"/>
          <p:cNvGraphicFramePr>
            <a:graphicFrameLocks noChangeAspect="1"/>
          </p:cNvGraphicFramePr>
          <p:nvPr/>
        </p:nvGraphicFramePr>
        <p:xfrm>
          <a:off x="2616200" y="4832351"/>
          <a:ext cx="278923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name="Equation" r:id="rId4" imgW="1473120" imgH="393480" progId="Equation.3">
                  <p:embed/>
                </p:oleObj>
              </mc:Choice>
              <mc:Fallback>
                <p:oleObj name="Equation" r:id="rId4" imgW="14731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6200" y="4832351"/>
                        <a:ext cx="2789238" cy="746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5913439" y="5013325"/>
            <a:ext cx="245268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(Very close to 1 mA)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209801" y="5592764"/>
            <a:ext cx="48164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The DC operating point is (0.7 V, 0.93 mA)</a:t>
            </a:r>
          </a:p>
        </p:txBody>
      </p:sp>
    </p:spTree>
    <p:extLst>
      <p:ext uri="{BB962C8B-B14F-4D97-AF65-F5344CB8AC3E}">
        <p14:creationId xmlns:p14="http://schemas.microsoft.com/office/powerpoint/2010/main" val="202722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8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e04F14"/>
          <p:cNvPicPr>
            <a:picLocks noChangeAspect="1" noChangeArrowheads="1"/>
          </p:cNvPicPr>
          <p:nvPr/>
        </p:nvPicPr>
        <p:blipFill>
          <a:blip r:embed="rId3" cstate="print"/>
          <a:srcRect l="57544" t="-391" r="-777" b="48679"/>
          <a:stretch>
            <a:fillRect/>
          </a:stretch>
        </p:blipFill>
        <p:spPr bwMode="auto">
          <a:xfrm>
            <a:off x="6937376" y="2093914"/>
            <a:ext cx="1355725" cy="261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se04F14"/>
          <p:cNvPicPr>
            <a:picLocks noChangeAspect="1" noChangeArrowheads="1"/>
          </p:cNvPicPr>
          <p:nvPr/>
        </p:nvPicPr>
        <p:blipFill>
          <a:blip r:embed="rId3" cstate="print"/>
          <a:srcRect l="7576" t="58235" r="7838" b="6415"/>
          <a:stretch>
            <a:fillRect/>
          </a:stretch>
        </p:blipFill>
        <p:spPr bwMode="auto">
          <a:xfrm>
            <a:off x="8013700" y="4792663"/>
            <a:ext cx="2654300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4" descr="se04F14"/>
          <p:cNvPicPr>
            <a:picLocks noChangeAspect="1" noChangeArrowheads="1"/>
          </p:cNvPicPr>
          <p:nvPr/>
        </p:nvPicPr>
        <p:blipFill>
          <a:blip r:embed="rId3" cstate="print"/>
          <a:srcRect r="66579" b="49069"/>
          <a:stretch>
            <a:fillRect/>
          </a:stretch>
        </p:blipFill>
        <p:spPr bwMode="auto">
          <a:xfrm>
            <a:off x="9161464" y="835025"/>
            <a:ext cx="1049337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5" name="TextBox 7"/>
          <p:cNvSpPr txBox="1">
            <a:spLocks noChangeArrowheads="1"/>
          </p:cNvSpPr>
          <p:nvPr/>
        </p:nvSpPr>
        <p:spPr bwMode="auto">
          <a:xfrm>
            <a:off x="1744663" y="206375"/>
            <a:ext cx="1371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Solution:</a:t>
            </a:r>
          </a:p>
        </p:txBody>
      </p:sp>
      <p:sp>
        <p:nvSpPr>
          <p:cNvPr id="9226" name="Rectangle 8"/>
          <p:cNvSpPr>
            <a:spLocks noChangeArrowheads="1"/>
          </p:cNvSpPr>
          <p:nvPr/>
        </p:nvSpPr>
        <p:spPr bwMode="auto">
          <a:xfrm>
            <a:off x="1922463" y="687388"/>
            <a:ext cx="58404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Considering dc quantities only:  assume V</a:t>
            </a:r>
            <a:r>
              <a:rPr lang="en-US" baseline="-25000"/>
              <a:t>D </a:t>
            </a:r>
            <a:r>
              <a:rPr lang="en-US"/>
              <a:t>= 0.7 V</a:t>
            </a:r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2292350" y="1057275"/>
          <a:ext cx="2789238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Equation" r:id="rId4" imgW="1473120" imgH="393480" progId="Equation.3">
                  <p:embed/>
                </p:oleObj>
              </mc:Choice>
              <mc:Fallback>
                <p:oleObj name="Equation" r:id="rId4" imgW="14731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350" y="1057275"/>
                        <a:ext cx="2789238" cy="744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7" name="TextBox 10"/>
          <p:cNvSpPr txBox="1">
            <a:spLocks noChangeArrowheads="1"/>
          </p:cNvSpPr>
          <p:nvPr/>
        </p:nvSpPr>
        <p:spPr bwMode="auto">
          <a:xfrm>
            <a:off x="5676901" y="1282700"/>
            <a:ext cx="24542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(Very close to 1 mA)</a:t>
            </a:r>
          </a:p>
        </p:txBody>
      </p:sp>
      <p:sp>
        <p:nvSpPr>
          <p:cNvPr id="9228" name="TextBox 11"/>
          <p:cNvSpPr txBox="1">
            <a:spLocks noChangeArrowheads="1"/>
          </p:cNvSpPr>
          <p:nvPr/>
        </p:nvSpPr>
        <p:spPr bwMode="auto">
          <a:xfrm>
            <a:off x="2062164" y="1817689"/>
            <a:ext cx="48164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The DC operating point is (0.7 V, 0.93 mA)</a:t>
            </a:r>
          </a:p>
        </p:txBody>
      </p:sp>
      <p:graphicFrame>
        <p:nvGraphicFramePr>
          <p:cNvPr id="30723" name="Object 3"/>
          <p:cNvGraphicFramePr>
            <a:graphicFrameLocks noChangeAspect="1"/>
          </p:cNvGraphicFramePr>
          <p:nvPr/>
        </p:nvGraphicFramePr>
        <p:xfrm>
          <a:off x="2338388" y="3121026"/>
          <a:ext cx="3270250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" name="Equation" r:id="rId6" imgW="1726920" imgH="431640" progId="Equation.3">
                  <p:embed/>
                </p:oleObj>
              </mc:Choice>
              <mc:Fallback>
                <p:oleObj name="Equation" r:id="rId6" imgW="17269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8388" y="3121026"/>
                        <a:ext cx="3270250" cy="817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892300" y="2478089"/>
            <a:ext cx="2846388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The diode incremental resistance  </a:t>
            </a:r>
            <a:r>
              <a:rPr lang="en-US" sz="2000" i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sz="2000" i="1" baseline="-2500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/>
              <a:t>  is: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804989" y="4084638"/>
            <a:ext cx="545623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The signal voltage across the diode can be found from the small-signal equivalent circuit</a:t>
            </a:r>
          </a:p>
        </p:txBody>
      </p:sp>
      <p:graphicFrame>
        <p:nvGraphicFramePr>
          <p:cNvPr id="30724" name="Object 4"/>
          <p:cNvGraphicFramePr>
            <a:graphicFrameLocks noChangeAspect="1"/>
          </p:cNvGraphicFramePr>
          <p:nvPr/>
        </p:nvGraphicFramePr>
        <p:xfrm>
          <a:off x="2116139" y="4748213"/>
          <a:ext cx="1658937" cy="817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0" name="Equation" r:id="rId8" imgW="876240" imgH="431640" progId="Equation.3">
                  <p:embed/>
                </p:oleObj>
              </mc:Choice>
              <mc:Fallback>
                <p:oleObj name="Equation" r:id="rId8" imgW="8762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6139" y="4748213"/>
                        <a:ext cx="1658937" cy="8175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5"/>
          <p:cNvGraphicFramePr>
            <a:graphicFrameLocks noChangeAspect="1"/>
          </p:cNvGraphicFramePr>
          <p:nvPr/>
        </p:nvGraphicFramePr>
        <p:xfrm>
          <a:off x="2012950" y="5662614"/>
          <a:ext cx="3703638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1" name="Equation" r:id="rId10" imgW="1955520" imgH="393480" progId="Equation.3">
                  <p:embed/>
                </p:oleObj>
              </mc:Choice>
              <mc:Fallback>
                <p:oleObj name="Equation" r:id="rId10" imgW="195552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2950" y="5662614"/>
                        <a:ext cx="3703638" cy="746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823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3200"/>
            <a:ext cx="8229600" cy="1143000"/>
          </a:xfrm>
        </p:spPr>
        <p:txBody>
          <a:bodyPr>
            <a:noAutofit/>
          </a:bodyPr>
          <a:lstStyle/>
          <a:p>
            <a:r>
              <a:rPr lang="en-US" sz="5400" b="1" dirty="0"/>
              <a:t>Use of the diode forward drop in voltage regulation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25578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 descr="se04F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34201" y="2537710"/>
            <a:ext cx="3540125" cy="3710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981200" y="465138"/>
            <a:ext cx="79248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dirty="0"/>
              <a:t>Example 4.6</a:t>
            </a:r>
          </a:p>
          <a:p>
            <a:pPr>
              <a:defRPr/>
            </a:pPr>
            <a:r>
              <a:rPr lang="en-US" sz="2000" b="1" i="1" dirty="0"/>
              <a:t>Consider the circuit given below. A string of three diodes is used to provide a constant voltage of about 2.1V . We want to calculate the percentage change in this regulated voltage caused by:</a:t>
            </a:r>
          </a:p>
          <a:p>
            <a:pPr marL="457200" indent="-457200">
              <a:buFontTx/>
              <a:buAutoNum type="alphaLcParenBoth"/>
              <a:defRPr/>
            </a:pPr>
            <a:r>
              <a:rPr lang="en-US" sz="2000" b="1" i="1" dirty="0"/>
              <a:t>A +/- 10% change in power supply voltage</a:t>
            </a:r>
          </a:p>
          <a:p>
            <a:pPr marL="457200" indent="-457200">
              <a:buFontTx/>
              <a:buAutoNum type="alphaLcParenBoth"/>
              <a:defRPr/>
            </a:pPr>
            <a:r>
              <a:rPr lang="en-US" sz="2000" b="1" i="1" dirty="0"/>
              <a:t>Connection of a 1-Kohm load.</a:t>
            </a:r>
          </a:p>
        </p:txBody>
      </p:sp>
    </p:spTree>
    <p:extLst>
      <p:ext uri="{BB962C8B-B14F-4D97-AF65-F5344CB8AC3E}">
        <p14:creationId xmlns:p14="http://schemas.microsoft.com/office/powerpoint/2010/main" val="31089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750" y="47626"/>
            <a:ext cx="542925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3376" y="809626"/>
            <a:ext cx="37814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7600" y="2295526"/>
            <a:ext cx="4800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34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19400" y="3009900"/>
            <a:ext cx="6705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34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43201" y="4200526"/>
            <a:ext cx="681037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34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4601" y="5886450"/>
            <a:ext cx="722947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5052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2704" y="1219200"/>
            <a:ext cx="8772687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b="1" dirty="0" smtClean="0"/>
              <a:t>EXAMPLE -1 SOLVED IN CLASS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535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1" y="1524000"/>
            <a:ext cx="5671589" cy="4848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b="1" dirty="0" smtClean="0"/>
              <a:t>EXAMPLE -2 SOLVED IN CLASS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2461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Date Placeholder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charset="0"/>
              </a:rPr>
              <a:t>Microelectronic Circuits, Sixth Edition</a:t>
            </a:r>
          </a:p>
        </p:txBody>
      </p:sp>
      <p:sp>
        <p:nvSpPr>
          <p:cNvPr id="18435" name="Footer Placeholder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r>
              <a:rPr lang="en-US" smtClean="0">
                <a:latin typeface="Arial" charset="0"/>
              </a:rPr>
              <a:t> Sedra/Smith                       Copyright © 2010 by Oxford University Press, Inc.</a:t>
            </a:r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2" cstate="print">
            <a:lum bright="10000" contrast="70000"/>
          </a:blip>
          <a:srcRect/>
          <a:stretch>
            <a:fillRect/>
          </a:stretch>
        </p:blipFill>
        <p:spPr bwMode="auto">
          <a:xfrm>
            <a:off x="1873251" y="874714"/>
            <a:ext cx="8346396" cy="240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4" descr="se04E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04238" y="2827338"/>
            <a:ext cx="1554163" cy="372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209800" y="3581401"/>
            <a:ext cx="5943600" cy="5847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Home Assignment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9143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52901" y="1143001"/>
            <a:ext cx="4564856" cy="4388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2" descr="048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5229" y="968318"/>
            <a:ext cx="6520543" cy="4890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52901" y="971551"/>
            <a:ext cx="4564856" cy="4388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482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4" name="Picture 2" descr="sedr42021_03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1" y="2114551"/>
            <a:ext cx="1329929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155" name="Picture 6" descr="sedr42021_03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352" y="2457450"/>
            <a:ext cx="1350169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156" name="Rectangle 7"/>
          <p:cNvSpPr>
            <a:spLocks noChangeArrowheads="1"/>
          </p:cNvSpPr>
          <p:nvPr/>
        </p:nvSpPr>
        <p:spPr bwMode="auto">
          <a:xfrm>
            <a:off x="4552950" y="1089424"/>
            <a:ext cx="34706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400" i="1">
                <a:solidFill>
                  <a:srgbClr val="FF3399"/>
                </a:solidFill>
              </a:rPr>
              <a:t>Model for the zener diode.</a:t>
            </a:r>
            <a:endParaRPr lang="en-US" altLang="en-US" sz="2400" i="1">
              <a:solidFill>
                <a:srgbClr val="FF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63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2934</Words>
  <Application>Microsoft Office PowerPoint</Application>
  <PresentationFormat>Widescreen</PresentationFormat>
  <Paragraphs>402</Paragraphs>
  <Slides>110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110</vt:i4>
      </vt:variant>
    </vt:vector>
  </HeadingPairs>
  <TitlesOfParts>
    <vt:vector size="127" baseType="lpstr">
      <vt:lpstr>SimSun</vt:lpstr>
      <vt:lpstr>Arial</vt:lpstr>
      <vt:lpstr>Arial Black</vt:lpstr>
      <vt:lpstr>Calibri</vt:lpstr>
      <vt:lpstr>Calibri Light</vt:lpstr>
      <vt:lpstr>Cambria Math</vt:lpstr>
      <vt:lpstr>GothamRounded-Bold</vt:lpstr>
      <vt:lpstr>GothamRounded-Book</vt:lpstr>
      <vt:lpstr>Lato</vt:lpstr>
      <vt:lpstr>Monotype Corsiva</vt:lpstr>
      <vt:lpstr>NewBaskervilleStd-Italic</vt:lpstr>
      <vt:lpstr>Times New Roman</vt:lpstr>
      <vt:lpstr>TimesNewRoman,Italic</vt:lpstr>
      <vt:lpstr>Wingdings</vt:lpstr>
      <vt:lpstr>Office Theme</vt:lpstr>
      <vt:lpstr>Equation</vt:lpstr>
      <vt:lpstr>Bitmap Image</vt:lpstr>
      <vt:lpstr>PowerPoint Presentation</vt:lpstr>
      <vt:lpstr>Review Chap-3  Semiconductors</vt:lpstr>
      <vt:lpstr>The PN Junction</vt:lpstr>
      <vt:lpstr>PN Junction with open Circuit Terminals</vt:lpstr>
      <vt:lpstr>PN Junction with open Circuit Terminals</vt:lpstr>
      <vt:lpstr>PN Junction with open Circuit Terminals</vt:lpstr>
      <vt:lpstr>PN Junction with open Circuit Terminals</vt:lpstr>
      <vt:lpstr>Width of, and Charge Stored in the Depletion Region</vt:lpstr>
      <vt:lpstr>Width of, and Charge Stored in the Depletion Region</vt:lpstr>
      <vt:lpstr>Width of, and Charge Stored in the Depletion Region</vt:lpstr>
      <vt:lpstr>PN Junction with an Applied Voltage</vt:lpstr>
      <vt:lpstr> EE-215  Lectures </vt:lpstr>
      <vt:lpstr>PowerPoint Presentation</vt:lpstr>
      <vt:lpstr>PowerPoint Presentation</vt:lpstr>
      <vt:lpstr>Current-Voltage Characteristic of Ideal Diode</vt:lpstr>
      <vt:lpstr>Ideal Diode Characteristics</vt:lpstr>
      <vt:lpstr>PowerPoint Presentation</vt:lpstr>
      <vt:lpstr>We saw the V-I characteristics of an Ideal Diode   What are its input/ output characteristics? </vt:lpstr>
      <vt:lpstr>The Rectifier: vO versus vI Graph</vt:lpstr>
      <vt:lpstr>DIODE Circuit: Input / Output Characteristics</vt:lpstr>
      <vt:lpstr>Half-wave Rectifier</vt:lpstr>
      <vt:lpstr>What will be the output if we take output across the diode</vt:lpstr>
      <vt:lpstr>DIODE Circuit: Input / Output Characteristics</vt:lpstr>
      <vt:lpstr>PowerPoint Presentation</vt:lpstr>
      <vt:lpstr>DIODE Circuit: Input / Output Characteristics</vt:lpstr>
      <vt:lpstr>What will be the V-I Characteristics </vt:lpstr>
      <vt:lpstr>Example from text book</vt:lpstr>
      <vt:lpstr>Care for reverse –bias voltage(PIV) in the circuit design</vt:lpstr>
      <vt:lpstr>Average Values </vt:lpstr>
      <vt:lpstr>PowerPoint Presentation</vt:lpstr>
      <vt:lpstr>PowerPoint Presentation</vt:lpstr>
      <vt:lpstr>PowerPoint Presentation</vt:lpstr>
      <vt:lpstr>Example</vt:lpstr>
      <vt:lpstr>PowerPoint Presentation</vt:lpstr>
      <vt:lpstr>In class Practice Questions</vt:lpstr>
      <vt:lpstr> Practice Question 1</vt:lpstr>
      <vt:lpstr>Practice Question 2</vt:lpstr>
      <vt:lpstr>Practice Question 3</vt:lpstr>
      <vt:lpstr>Practice Question 4</vt:lpstr>
      <vt:lpstr>Practice Question 5</vt:lpstr>
      <vt:lpstr>Practice Question 6</vt:lpstr>
      <vt:lpstr>Example</vt:lpstr>
      <vt:lpstr>In these circuits it might be not obvious at first sight whether none, one, or both diodes are conducting . In such a case we take a assumption and proceed with the analysis, and then check whether we end up with a consistent solution. For circuit (a) we shall assume that both diodes are conducting . It follows the VB=0  and V=0 . The current through D2 can now be determined from</vt:lpstr>
      <vt:lpstr>For the circuit in Fig B if we assume that both diodes are conducting , then VB =0 and V=0. the current in D2 is obtained from </vt:lpstr>
      <vt:lpstr>Logic Gates</vt:lpstr>
      <vt:lpstr>Diode logic gates</vt:lpstr>
      <vt:lpstr>PowerPoint Presentation</vt:lpstr>
      <vt:lpstr> EE-215 Lecture   </vt:lpstr>
      <vt:lpstr>Simple Resistor in a circuit</vt:lpstr>
      <vt:lpstr>PowerPoint Presentation</vt:lpstr>
      <vt:lpstr>Gradually  moving towards reality</vt:lpstr>
      <vt:lpstr>Taking into account the barrier voltage</vt:lpstr>
      <vt:lpstr>MORE: Input / Output Characteristics</vt:lpstr>
      <vt:lpstr>MORE: Input / Output Characteristics (Study and understand )</vt:lpstr>
      <vt:lpstr>Try it yourself</vt:lpstr>
      <vt:lpstr>Effect of barrier potential </vt:lpstr>
      <vt:lpstr>Draw the out put of each rectifier circuits shown below</vt:lpstr>
      <vt:lpstr>Example: Rectifier with a step down transformer</vt:lpstr>
      <vt:lpstr>PowerPoint Presentation</vt:lpstr>
      <vt:lpstr>What is </vt:lpstr>
      <vt:lpstr>Diode  V-I Characteristics</vt:lpstr>
      <vt:lpstr>Forward-Bias Region</vt:lpstr>
      <vt:lpstr>Forward-Bias Region</vt:lpstr>
      <vt:lpstr>Forward-Bias Region</vt:lpstr>
      <vt:lpstr>Using I-V Relationships</vt:lpstr>
      <vt:lpstr>Example 4.3</vt:lpstr>
      <vt:lpstr>PowerPoint Presentation</vt:lpstr>
      <vt:lpstr>Temperature Dependence of diode Forward V-I Characteristics</vt:lpstr>
      <vt:lpstr>Saturation and Leakage current</vt:lpstr>
      <vt:lpstr>The Reverse-Bias Region</vt:lpstr>
      <vt:lpstr>Workout on your own, no need for submission  </vt:lpstr>
      <vt:lpstr>Next Topic</vt:lpstr>
      <vt:lpstr>Modeling the diode forward Characteristics</vt:lpstr>
      <vt:lpstr>Exponential Model</vt:lpstr>
      <vt:lpstr>The Exponential Model</vt:lpstr>
      <vt:lpstr>Graphical Analysis</vt:lpstr>
      <vt:lpstr>The Load for a Diode in a circuit </vt:lpstr>
      <vt:lpstr>Iterative Analysis</vt:lpstr>
      <vt:lpstr>PowerPoint Presentation</vt:lpstr>
      <vt:lpstr>The Constant-Voltage-Drop Model</vt:lpstr>
      <vt:lpstr>Repeating previous example</vt:lpstr>
      <vt:lpstr>Ideal Diode Model</vt:lpstr>
      <vt:lpstr>Small Signal Model</vt:lpstr>
      <vt:lpstr>The Diode Small Signal Model</vt:lpstr>
      <vt:lpstr>Small Signal Analysis</vt:lpstr>
      <vt:lpstr>Small Signal Analysis (cont’d)</vt:lpstr>
      <vt:lpstr>Incremental Resistance</vt:lpstr>
      <vt:lpstr>Conclusion</vt:lpstr>
      <vt:lpstr>Equivalent circuits</vt:lpstr>
      <vt:lpstr>PowerPoint Presentation</vt:lpstr>
      <vt:lpstr>PowerPoint Presentation</vt:lpstr>
      <vt:lpstr>Use of the diode forward drop in voltage regulation</vt:lpstr>
      <vt:lpstr>PowerPoint Presentation</vt:lpstr>
      <vt:lpstr>PowerPoint Presentation</vt:lpstr>
      <vt:lpstr>EXAMPLE -1 SOLVED IN CLASS</vt:lpstr>
      <vt:lpstr>EXAMPLE -2 SOLVED IN CLASS</vt:lpstr>
      <vt:lpstr>PowerPoint Presentation</vt:lpstr>
      <vt:lpstr>PowerPoint Presentation</vt:lpstr>
      <vt:lpstr>PowerPoint Presentation</vt:lpstr>
      <vt:lpstr>PowerPoint Presentation</vt:lpstr>
      <vt:lpstr>Designing of the Zener shunt regulator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 Basit Alvi</dc:creator>
  <cp:lastModifiedBy>Abdul Basit Alvi</cp:lastModifiedBy>
  <cp:revision>1</cp:revision>
  <dcterms:created xsi:type="dcterms:W3CDTF">2022-03-21T12:44:10Z</dcterms:created>
  <dcterms:modified xsi:type="dcterms:W3CDTF">2022-03-21T12:44:39Z</dcterms:modified>
</cp:coreProperties>
</file>